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Lst>
  <p:sldSz cy="5143500" cx="9144000"/>
  <p:notesSz cx="6858000" cy="9144000"/>
  <p:embeddedFontLst>
    <p:embeddedFont>
      <p:font typeface="Roboto"/>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82" roundtripDataSignature="AMtx7mhFwUudIOey+VRCVD+eG+1PJMLy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E7F95E-D140-4FDB-816A-954B92A31C49}">
  <a:tblStyle styleId="{84E7F95E-D140-4FDB-816A-954B92A31C4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oboto-italic.fntdata"/><Relationship Id="rId82" Type="http://customschemas.google.com/relationships/presentationmetadata" Target="metadata"/><Relationship Id="rId81"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Roboto-bold.fntdata"/><Relationship Id="rId34" Type="http://schemas.openxmlformats.org/officeDocument/2006/relationships/slide" Target="slides/slide28.xml"/><Relationship Id="rId78" Type="http://schemas.openxmlformats.org/officeDocument/2006/relationships/font" Target="fonts/Roboto-regular.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p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p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p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p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p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p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p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7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7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7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8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8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7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7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7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7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7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7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7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7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7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7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7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7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7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8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8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8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8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8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8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7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linkedin.com/in/matt-jones-7014444b" TargetMode="External"/><Relationship Id="rId4" Type="http://schemas.openxmlformats.org/officeDocument/2006/relationships/hyperlink" Target="https://itunes.apple.com/us/developer/my-surf-world/id355492551" TargetMode="External"/><Relationship Id="rId5" Type="http://schemas.openxmlformats.org/officeDocument/2006/relationships/hyperlink" Target="https://itunes.apple.com/us/app/isurfer-surfing-coach/id355492548?mt=8" TargetMode="External"/><Relationship Id="rId6" Type="http://schemas.openxmlformats.org/officeDocument/2006/relationships/hyperlink" Target="https://www.logogenie.ne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acquiredby.co/google-acquisition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www.youtube.com/watch?v=idMr3LATw_A" TargetMode="Externa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analyticssteps.com/blogs/top-10-successful-startups-india" TargetMode="External"/><Relationship Id="rId4" Type="http://schemas.openxmlformats.org/officeDocument/2006/relationships/hyperlink" Target="https://startupsavant.com/how-to-start-a-startup"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drive.google.com/file/d/1Xde7txNIlY9VzgfxZVXR5kinpKxb7D_P/view?usp=sharing"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www.fool.com/the-blueprint/types-of-business-ownership/" TargetMode="External"/><Relationship Id="rId4" Type="http://schemas.openxmlformats.org/officeDocument/2006/relationships/hyperlink" Target="https://drive.google.com/file/d/1H__Bq6qgAkaVLuvplP1wyR7Jf9KiGgeL/view?usp=sharing" TargetMode="External"/><Relationship Id="rId11" Type="http://schemas.openxmlformats.org/officeDocument/2006/relationships/hyperlink" Target="http://www.esupportkpo.com/images/Learning%20Pages%20-%20Articles%20-%20Types%20of%20Business%20Structures%20in%20India.pdf" TargetMode="External"/><Relationship Id="rId10" Type="http://schemas.openxmlformats.org/officeDocument/2006/relationships/hyperlink" Target="https://www.offshorecompany.com/company/india-llc/" TargetMode="External"/><Relationship Id="rId12" Type="http://schemas.openxmlformats.org/officeDocument/2006/relationships/hyperlink" Target="https://www.ahlawatassociates.com/blog/types-of-business-structures-in-india/" TargetMode="External"/><Relationship Id="rId9" Type="http://schemas.openxmlformats.org/officeDocument/2006/relationships/hyperlink" Target="https://www.upcounsel.com/well-known-llc-companies" TargetMode="External"/><Relationship Id="rId5" Type="http://schemas.openxmlformats.org/officeDocument/2006/relationships/hyperlink" Target="https://www.open.edu/openlearn/money-business/business-strategy-studies/different-types-business/content-section-4" TargetMode="External"/><Relationship Id="rId6" Type="http://schemas.openxmlformats.org/officeDocument/2006/relationships/hyperlink" Target="https://www.livecareer.com/resources/careers/planning/business-ownership" TargetMode="External"/><Relationship Id="rId7" Type="http://schemas.openxmlformats.org/officeDocument/2006/relationships/hyperlink" Target="https://thebusinessprofessor.com/business-governance/sole-proprietorship-a-detailed-explanation" TargetMode="External"/><Relationship Id="rId8" Type="http://schemas.openxmlformats.org/officeDocument/2006/relationships/hyperlink" Target="https://www.addressadda.com/all-registered-llp-firms-in-india.php"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www.fool.com/the-blueprint/small-business-definition/" TargetMode="External"/><Relationship Id="rId4" Type="http://schemas.openxmlformats.org/officeDocument/2006/relationships/hyperlink" Target="https://www.fool.com/the-blueprint/do-i-need-a-business-license-to-sell-onlin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www.fool.com/the-blueprint/small-business-health-insurance/"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businessjargons.com/partnership.html" TargetMode="Externa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www.fool.com/the-blueprint/how-to-form-a-partnership/" TargetMode="External"/><Relationship Id="rId4" Type="http://schemas.openxmlformats.org/officeDocument/2006/relationships/hyperlink" Target="https://www.fool.com/the-blueprint/business-entity/" TargetMode="External"/><Relationship Id="rId5" Type="http://schemas.openxmlformats.org/officeDocument/2006/relationships/hyperlink" Target="https://www.fool.com/the-blueprint/dba/" TargetMode="External"/><Relationship Id="rId6" Type="http://schemas.openxmlformats.org/officeDocument/2006/relationships/hyperlink" Target="https://www.fool.com/the-blueprint/dba/"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www.fool.com/the-blueprint/pass-through-entity/"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www.fundoodata.com/learning-center/top-10-public-limited-companies-india/"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s://www.informdirect.co.uk/company-formation/public-limited-company-advantages-disadvantages/" TargetMode="Externa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hyperlink" Target="https://www.fundoodata.com/learning-center/top-10-private-limited-companies-india/" TargetMode="External"/><Relationship Id="rId4" Type="http://schemas.openxmlformats.org/officeDocument/2006/relationships/hyperlink" Target="https://ebizfiling.com/service/private-limited-company/"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hyperlink" Target="https://www.fool.com/the-blueprint/operating-agreement/"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www.fool.com/the-blueprint/llc-documents/"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www.fool.com/the-blueprint/llc-taxes/"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5.png"/><Relationship Id="rId4" Type="http://schemas.openxmlformats.org/officeDocument/2006/relationships/hyperlink" Target="https://en.wikipedia.org/wiki/Conglomerate_(company)" TargetMode="External"/><Relationship Id="rId5" Type="http://schemas.openxmlformats.org/officeDocument/2006/relationships/hyperlink" Target="https://en.wikipedia.org/wiki/Mountain_View,_California" TargetMode="External"/><Relationship Id="rId6" Type="http://schemas.openxmlformats.org/officeDocument/2006/relationships/hyperlink" Target="https://en.wikipedia.org/wiki/Restructuring" TargetMode="External"/><Relationship Id="rId7" Type="http://schemas.openxmlformats.org/officeDocument/2006/relationships/hyperlink" Target="https://en.wikipedia.org/wiki/Google" TargetMode="External"/><Relationship Id="rId8" Type="http://schemas.openxmlformats.org/officeDocument/2006/relationships/hyperlink" Target="https://en.wikipedia.org/wiki/Subsidiary"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hyperlink" Target="https://en.wikipedia.org/wiki/Series_LLC"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1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hyperlink" Target="https://www.fool.com/the-blueprint/how-to-start-a-nonprofit/"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hyperlink" Target="https://benefitcorp.net/policymakers/state-by-state-status"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hyperlink" Target="https://www.irs.gov/charities-non-profits/private-foundations/program-related-investments" TargetMode="Externa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hyperlink" Target="https://sustainabledevelopment.un.org/content/documents/25851MSMEs_and_SDGs_Final3120.pdf" TargetMode="External"/><Relationship Id="rId4" Type="http://schemas.openxmlformats.org/officeDocument/2006/relationships/hyperlink" Target="https://drive.google.com/file/d/1Apnvt5fXyA6EarMvRHbYdz4IFeCVQltM/view?usp=sharing" TargetMode="External"/><Relationship Id="rId5" Type="http://schemas.openxmlformats.org/officeDocument/2006/relationships/hyperlink" Target="https://notesocean.com/327/unit-2-methods-to-initiate-venture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www.thebalancesmb.com/best-small-businesses-opportunities-4111809"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hyperlink" Target="https://ncert.nic.in/ncerts/l/lebs213.pdf"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hyperlink" Target="https://studylib.net/doc/6864468/forms-of-ownership"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whizsky.com/2015/01/social-entrepreneurs-of-india/" TargetMode="External"/><Relationship Id="rId4" Type="http://schemas.openxmlformats.org/officeDocument/2006/relationships/hyperlink" Target="https://startupsavant.com/what-is-a-social-entrepreneurship-startup"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Module - 2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0"/>
          <p:cNvSpPr txBox="1"/>
          <p:nvPr>
            <p:ph type="title"/>
          </p:nvPr>
        </p:nvSpPr>
        <p:spPr>
          <a:xfrm>
            <a:off x="311700" y="2169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Examples of Lifestyle startups</a:t>
            </a:r>
            <a:endParaRPr/>
          </a:p>
        </p:txBody>
      </p:sp>
      <p:sp>
        <p:nvSpPr>
          <p:cNvPr id="103" name="Google Shape;103;p10"/>
          <p:cNvSpPr txBox="1"/>
          <p:nvPr>
            <p:ph idx="1" type="body"/>
          </p:nvPr>
        </p:nvSpPr>
        <p:spPr>
          <a:xfrm>
            <a:off x="311700" y="1152475"/>
            <a:ext cx="8520600" cy="379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600">
                <a:solidFill>
                  <a:schemeClr val="dk1"/>
                </a:solidFill>
                <a:highlight>
                  <a:srgbClr val="FFFFFF"/>
                </a:highlight>
              </a:rPr>
              <a:t>Say like, a surfer who opens up shop and earns a living by giving surfing lessons. Take </a:t>
            </a:r>
            <a:r>
              <a:rPr lang="en" sz="1600">
                <a:solidFill>
                  <a:schemeClr val="hlink"/>
                </a:solidFill>
                <a:highlight>
                  <a:srgbClr val="FFFFFF"/>
                </a:highlight>
                <a:uFill>
                  <a:noFill/>
                </a:uFill>
                <a:hlinkClick r:id="rId3"/>
              </a:rPr>
              <a:t>Mathew Jones</a:t>
            </a:r>
            <a:r>
              <a:rPr lang="en" sz="1600">
                <a:solidFill>
                  <a:schemeClr val="dk1"/>
                </a:solidFill>
                <a:highlight>
                  <a:srgbClr val="FFFFFF"/>
                </a:highlight>
              </a:rPr>
              <a:t>, a former Australian Surfer on the WQS Circuit, turned full-time school teacher for instance. Mr. Jones aspired to be more than a teacher and </a:t>
            </a:r>
            <a:r>
              <a:rPr b="1" lang="en" sz="1600">
                <a:solidFill>
                  <a:srgbClr val="FF0000"/>
                </a:solidFill>
                <a:highlight>
                  <a:srgbClr val="FFFFFF"/>
                </a:highlight>
              </a:rPr>
              <a:t>turned his passion for surfing, fitness and wellness into, not just one, </a:t>
            </a:r>
            <a:r>
              <a:rPr b="1" lang="en" sz="1600">
                <a:solidFill>
                  <a:srgbClr val="FF0000"/>
                </a:solidFill>
                <a:highlight>
                  <a:srgbClr val="FFFFFF"/>
                </a:highlight>
                <a:uFill>
                  <a:noFill/>
                </a:uFill>
                <a:hlinkClick r:id="rId4">
                  <a:extLst>
                    <a:ext uri="{A12FA001-AC4F-418D-AE19-62706E023703}">
                      <ahyp:hlinkClr val="tx"/>
                    </a:ext>
                  </a:extLst>
                </a:hlinkClick>
              </a:rPr>
              <a:t>but several mobile apps</a:t>
            </a:r>
            <a:r>
              <a:rPr b="1" lang="en" sz="1600">
                <a:solidFill>
                  <a:srgbClr val="FF0000"/>
                </a:solidFill>
                <a:highlight>
                  <a:srgbClr val="FFFFFF"/>
                </a:highlight>
              </a:rPr>
              <a:t>.</a:t>
            </a:r>
            <a:endParaRPr b="1" sz="1600">
              <a:solidFill>
                <a:srgbClr val="FF0000"/>
              </a:solidFill>
              <a:highlight>
                <a:srgbClr val="FFFFFF"/>
              </a:highlight>
            </a:endParaRPr>
          </a:p>
          <a:p>
            <a:pPr indent="0" lvl="0" marL="0" rtl="0" algn="l">
              <a:lnSpc>
                <a:spcPct val="150000"/>
              </a:lnSpc>
              <a:spcBef>
                <a:spcPts val="1500"/>
              </a:spcBef>
              <a:spcAft>
                <a:spcPts val="0"/>
              </a:spcAft>
              <a:buClr>
                <a:schemeClr val="dk1"/>
              </a:buClr>
              <a:buSzPts val="1100"/>
              <a:buFont typeface="Arial"/>
              <a:buNone/>
            </a:pPr>
            <a:r>
              <a:rPr lang="en" sz="1600">
                <a:solidFill>
                  <a:schemeClr val="dk1"/>
                </a:solidFill>
                <a:highlight>
                  <a:srgbClr val="FFFFFF"/>
                </a:highlight>
              </a:rPr>
              <a:t>One of his most popular iPhone apps </a:t>
            </a:r>
            <a:r>
              <a:rPr lang="en" sz="1600">
                <a:solidFill>
                  <a:schemeClr val="hlink"/>
                </a:solidFill>
                <a:highlight>
                  <a:srgbClr val="FFFFFF"/>
                </a:highlight>
                <a:uFill>
                  <a:noFill/>
                </a:uFill>
                <a:hlinkClick r:id="rId5"/>
              </a:rPr>
              <a:t>iSurfer</a:t>
            </a:r>
            <a:r>
              <a:rPr lang="en" sz="1600">
                <a:solidFill>
                  <a:schemeClr val="dk1"/>
                </a:solidFill>
                <a:highlight>
                  <a:srgbClr val="FFFFFF"/>
                </a:highlight>
              </a:rPr>
              <a:t>, which offers surfing lessons, has garnered quite a following. Or let’s assume that you’re a designing student who loves to make logos. And you’re contemplating to begin your </a:t>
            </a:r>
            <a:r>
              <a:rPr lang="en" sz="1600">
                <a:solidFill>
                  <a:schemeClr val="hlink"/>
                </a:solidFill>
                <a:highlight>
                  <a:srgbClr val="FFFFFF"/>
                </a:highlight>
                <a:uFill>
                  <a:noFill/>
                </a:uFill>
                <a:hlinkClick r:id="rId6"/>
              </a:rPr>
              <a:t>logo maker</a:t>
            </a:r>
            <a:r>
              <a:rPr lang="en" sz="1600">
                <a:solidFill>
                  <a:schemeClr val="dk1"/>
                </a:solidFill>
                <a:highlight>
                  <a:srgbClr val="FFFFFF"/>
                </a:highlight>
              </a:rPr>
              <a:t> startup</a:t>
            </a:r>
            <a:endParaRPr sz="1600">
              <a:solidFill>
                <a:schemeClr val="dk1"/>
              </a:solidFill>
              <a:highlight>
                <a:srgbClr val="FFFFFF"/>
              </a:highlight>
            </a:endParaRPr>
          </a:p>
          <a:p>
            <a:pPr indent="0" lvl="0" marL="0" rtl="0" algn="l">
              <a:lnSpc>
                <a:spcPct val="150000"/>
              </a:lnSpc>
              <a:spcBef>
                <a:spcPts val="1500"/>
              </a:spcBef>
              <a:spcAft>
                <a:spcPts val="1200"/>
              </a:spcAft>
              <a:buSzPts val="1800"/>
              <a:buNone/>
            </a:pPr>
            <a:r>
              <a:t/>
            </a:r>
            <a:endParaRPr sz="2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1"/>
          <p:cNvSpPr txBox="1"/>
          <p:nvPr>
            <p:ph type="title"/>
          </p:nvPr>
        </p:nvSpPr>
        <p:spPr>
          <a:xfrm>
            <a:off x="311700" y="1485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Examples of Lifestyle startups</a:t>
            </a:r>
            <a:endParaRPr/>
          </a:p>
        </p:txBody>
      </p:sp>
      <p:sp>
        <p:nvSpPr>
          <p:cNvPr id="109" name="Google Shape;109;p11"/>
          <p:cNvSpPr txBox="1"/>
          <p:nvPr>
            <p:ph idx="1" type="body"/>
          </p:nvPr>
        </p:nvSpPr>
        <p:spPr>
          <a:xfrm>
            <a:off x="311700" y="662125"/>
            <a:ext cx="8675400" cy="4402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rgbClr val="30353D"/>
                </a:solidFill>
                <a:highlight>
                  <a:srgbClr val="FFFFFF"/>
                </a:highlight>
              </a:rPr>
              <a:t>Here are some of the most common examples of thriving lifestyle businesses today.</a:t>
            </a:r>
            <a:endParaRPr sz="1600">
              <a:solidFill>
                <a:srgbClr val="30353D"/>
              </a:solidFill>
              <a:highlight>
                <a:srgbClr val="FFFFFF"/>
              </a:highlight>
            </a:endParaRPr>
          </a:p>
          <a:p>
            <a:pPr indent="-330200" lvl="0" marL="457200" rtl="0" algn="l">
              <a:lnSpc>
                <a:spcPct val="115000"/>
              </a:lnSpc>
              <a:spcBef>
                <a:spcPts val="1100"/>
              </a:spcBef>
              <a:spcAft>
                <a:spcPts val="0"/>
              </a:spcAft>
              <a:buClr>
                <a:srgbClr val="30353D"/>
              </a:buClr>
              <a:buSzPts val="1600"/>
              <a:buChar char="●"/>
            </a:pPr>
            <a:r>
              <a:rPr b="1" lang="en" sz="1600">
                <a:solidFill>
                  <a:srgbClr val="FF0000"/>
                </a:solidFill>
                <a:highlight>
                  <a:srgbClr val="FFFFFF"/>
                </a:highlight>
              </a:rPr>
              <a:t>Professional blogging.</a:t>
            </a:r>
            <a:r>
              <a:rPr lang="en" sz="1600">
                <a:solidFill>
                  <a:srgbClr val="FF0000"/>
                </a:solidFill>
                <a:highlight>
                  <a:srgbClr val="FFFFFF"/>
                </a:highlight>
              </a:rPr>
              <a:t> </a:t>
            </a:r>
            <a:r>
              <a:rPr lang="en" sz="1600">
                <a:solidFill>
                  <a:srgbClr val="30353D"/>
                </a:solidFill>
                <a:highlight>
                  <a:srgbClr val="FFFFFF"/>
                </a:highlight>
              </a:rPr>
              <a:t>This is most probably the quintessential lifestyle business. Many bloggers now make their living through blogging.</a:t>
            </a:r>
            <a:endParaRPr sz="1600">
              <a:solidFill>
                <a:srgbClr val="30353D"/>
              </a:solidFill>
              <a:highlight>
                <a:srgbClr val="FFFFFF"/>
              </a:highlight>
            </a:endParaRPr>
          </a:p>
          <a:p>
            <a:pPr indent="-330200" lvl="0" marL="457200" rtl="0" algn="l">
              <a:lnSpc>
                <a:spcPct val="115000"/>
              </a:lnSpc>
              <a:spcBef>
                <a:spcPts val="0"/>
              </a:spcBef>
              <a:spcAft>
                <a:spcPts val="0"/>
              </a:spcAft>
              <a:buClr>
                <a:srgbClr val="30353D"/>
              </a:buClr>
              <a:buSzPts val="1600"/>
              <a:buChar char="●"/>
            </a:pPr>
            <a:r>
              <a:rPr b="1" lang="en" sz="1600">
                <a:solidFill>
                  <a:srgbClr val="FF0000"/>
                </a:solidFill>
                <a:highlight>
                  <a:srgbClr val="FFFFFF"/>
                </a:highlight>
              </a:rPr>
              <a:t>Novelists, poets, journalists…</a:t>
            </a:r>
            <a:r>
              <a:rPr lang="en" sz="1600">
                <a:solidFill>
                  <a:srgbClr val="30353D"/>
                </a:solidFill>
                <a:highlight>
                  <a:srgbClr val="FFFFFF"/>
                </a:highlight>
              </a:rPr>
              <a:t> These writers prefer to take the freelance route instead of getting employment in established organizations or companies. They travel, go places, experience things and write about them.</a:t>
            </a:r>
            <a:endParaRPr sz="1600">
              <a:solidFill>
                <a:srgbClr val="30353D"/>
              </a:solidFill>
              <a:highlight>
                <a:srgbClr val="FFFFFF"/>
              </a:highlight>
            </a:endParaRPr>
          </a:p>
          <a:p>
            <a:pPr indent="-330200" lvl="0" marL="457200" rtl="0" algn="l">
              <a:lnSpc>
                <a:spcPct val="115000"/>
              </a:lnSpc>
              <a:spcBef>
                <a:spcPts val="0"/>
              </a:spcBef>
              <a:spcAft>
                <a:spcPts val="0"/>
              </a:spcAft>
              <a:buClr>
                <a:srgbClr val="30353D"/>
              </a:buClr>
              <a:buSzPts val="1600"/>
              <a:buChar char="●"/>
            </a:pPr>
            <a:r>
              <a:rPr b="1" lang="en" sz="1600">
                <a:solidFill>
                  <a:srgbClr val="FF0000"/>
                </a:solidFill>
                <a:highlight>
                  <a:srgbClr val="FFFFFF"/>
                </a:highlight>
              </a:rPr>
              <a:t>Consultants and advisors</a:t>
            </a:r>
            <a:r>
              <a:rPr b="1" lang="en" sz="1600">
                <a:solidFill>
                  <a:srgbClr val="30353D"/>
                </a:solidFill>
                <a:highlight>
                  <a:srgbClr val="FFFFFF"/>
                </a:highlight>
              </a:rPr>
              <a:t>.</a:t>
            </a:r>
            <a:r>
              <a:rPr lang="en" sz="1600">
                <a:solidFill>
                  <a:srgbClr val="30353D"/>
                </a:solidFill>
                <a:highlight>
                  <a:srgbClr val="FFFFFF"/>
                </a:highlight>
              </a:rPr>
              <a:t> Services of consultants are sought after these days, ranging from matters regarding finance, law, technology, health, travel, real estate, and more.</a:t>
            </a:r>
            <a:endParaRPr sz="1600">
              <a:solidFill>
                <a:srgbClr val="30353D"/>
              </a:solidFill>
              <a:highlight>
                <a:srgbClr val="FFFFFF"/>
              </a:highlight>
            </a:endParaRPr>
          </a:p>
          <a:p>
            <a:pPr indent="-330200" lvl="0" marL="457200" rtl="0" algn="l">
              <a:lnSpc>
                <a:spcPct val="115000"/>
              </a:lnSpc>
              <a:spcBef>
                <a:spcPts val="0"/>
              </a:spcBef>
              <a:spcAft>
                <a:spcPts val="0"/>
              </a:spcAft>
              <a:buClr>
                <a:srgbClr val="30353D"/>
              </a:buClr>
              <a:buSzPts val="1600"/>
              <a:buChar char="●"/>
            </a:pPr>
            <a:r>
              <a:rPr b="1" lang="en" sz="1600">
                <a:solidFill>
                  <a:srgbClr val="FF0000"/>
                </a:solidFill>
                <a:highlight>
                  <a:srgbClr val="FFFFFF"/>
                </a:highlight>
              </a:rPr>
              <a:t>Online stores.</a:t>
            </a:r>
            <a:r>
              <a:rPr lang="en" sz="1600">
                <a:solidFill>
                  <a:srgbClr val="30353D"/>
                </a:solidFill>
                <a:highlight>
                  <a:srgbClr val="FFFFFF"/>
                </a:highlight>
              </a:rPr>
              <a:t> E-commerce also falls under the lifestyle business category if they meet the definition of one.</a:t>
            </a:r>
            <a:endParaRPr sz="1600">
              <a:solidFill>
                <a:srgbClr val="30353D"/>
              </a:solidFill>
              <a:highlight>
                <a:srgbClr val="FFFFFF"/>
              </a:highlight>
            </a:endParaRPr>
          </a:p>
          <a:p>
            <a:pPr indent="0" lvl="0" marL="0" rtl="0" algn="l">
              <a:lnSpc>
                <a:spcPct val="115000"/>
              </a:lnSpc>
              <a:spcBef>
                <a:spcPts val="2200"/>
              </a:spcBef>
              <a:spcAft>
                <a:spcPts val="1100"/>
              </a:spcAft>
              <a:buClr>
                <a:schemeClr val="dk1"/>
              </a:buClr>
              <a:buSzPts val="1100"/>
              <a:buFont typeface="Arial"/>
              <a:buNone/>
            </a:pPr>
            <a:r>
              <a:rPr lang="en" sz="1600">
                <a:solidFill>
                  <a:srgbClr val="30353D"/>
                </a:solidFill>
                <a:highlight>
                  <a:srgbClr val="FFFFFF"/>
                </a:highlight>
              </a:rPr>
              <a:t>There is a general misconception that lifestyle businesses are strictly conducted online. That is wrong. A lifestyle business can be any kind, so it can also be offline. It may involve selling physical goods or services.</a:t>
            </a:r>
            <a:endParaRPr sz="2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2"/>
          <p:cNvSpPr txBox="1"/>
          <p:nvPr>
            <p:ph idx="1" type="body"/>
          </p:nvPr>
        </p:nvSpPr>
        <p:spPr>
          <a:xfrm>
            <a:off x="370375" y="268850"/>
            <a:ext cx="8662200" cy="47226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20000"/>
              </a:lnSpc>
              <a:spcBef>
                <a:spcPts val="1400"/>
              </a:spcBef>
              <a:spcAft>
                <a:spcPts val="0"/>
              </a:spcAft>
              <a:buClr>
                <a:schemeClr val="dk1"/>
              </a:buClr>
              <a:buSzPct val="30204"/>
              <a:buFont typeface="Arial"/>
              <a:buNone/>
            </a:pPr>
            <a:r>
              <a:rPr b="1" lang="en" sz="3641">
                <a:solidFill>
                  <a:srgbClr val="333333"/>
                </a:solidFill>
                <a:highlight>
                  <a:srgbClr val="FFFFFF"/>
                </a:highlight>
              </a:rPr>
              <a:t>Startup Type 6: Buyable Startups</a:t>
            </a:r>
            <a:endParaRPr b="1" sz="3641">
              <a:solidFill>
                <a:srgbClr val="333333"/>
              </a:solidFill>
              <a:highlight>
                <a:srgbClr val="FFFFFF"/>
              </a:highlight>
            </a:endParaRPr>
          </a:p>
          <a:p>
            <a:pPr indent="0" lvl="0" marL="0" rtl="0" algn="l">
              <a:lnSpc>
                <a:spcPct val="120000"/>
              </a:lnSpc>
              <a:spcBef>
                <a:spcPts val="1400"/>
              </a:spcBef>
              <a:spcAft>
                <a:spcPts val="0"/>
              </a:spcAft>
              <a:buClr>
                <a:schemeClr val="dk1"/>
              </a:buClr>
              <a:buSzPct val="30204"/>
              <a:buFont typeface="Arial"/>
              <a:buNone/>
            </a:pPr>
            <a:r>
              <a:rPr b="1" lang="en" sz="3641" u="sng">
                <a:solidFill>
                  <a:schemeClr val="hlink"/>
                </a:solidFill>
                <a:highlight>
                  <a:srgbClr val="FFFFFF"/>
                </a:highlight>
                <a:hlinkClick r:id="rId3"/>
              </a:rPr>
              <a:t>https://acquiredby.co/google-acquisitions/</a:t>
            </a:r>
            <a:endParaRPr b="1" sz="3641">
              <a:solidFill>
                <a:srgbClr val="FF0000"/>
              </a:solidFill>
              <a:highlight>
                <a:srgbClr val="FFFFFF"/>
              </a:highlight>
            </a:endParaRPr>
          </a:p>
          <a:p>
            <a:pPr indent="-344427" lvl="0" marL="457200" rtl="0" algn="l">
              <a:lnSpc>
                <a:spcPct val="115000"/>
              </a:lnSpc>
              <a:spcBef>
                <a:spcPts val="1800"/>
              </a:spcBef>
              <a:spcAft>
                <a:spcPts val="0"/>
              </a:spcAft>
              <a:buSzPct val="100000"/>
              <a:buChar char="●"/>
            </a:pPr>
            <a:r>
              <a:rPr lang="en" sz="2604">
                <a:solidFill>
                  <a:srgbClr val="212529"/>
                </a:solidFill>
                <a:highlight>
                  <a:srgbClr val="FFFFFF"/>
                </a:highlight>
              </a:rPr>
              <a:t>Unlike other startups, buyable startups are </a:t>
            </a:r>
            <a:r>
              <a:rPr lang="en" sz="2604">
                <a:solidFill>
                  <a:srgbClr val="FF0000"/>
                </a:solidFill>
                <a:highlight>
                  <a:srgbClr val="FFFFFF"/>
                </a:highlight>
              </a:rPr>
              <a:t>not built to become billion-dollar companies</a:t>
            </a:r>
            <a:r>
              <a:rPr lang="en" sz="2604">
                <a:solidFill>
                  <a:srgbClr val="212529"/>
                </a:solidFill>
                <a:highlight>
                  <a:srgbClr val="FFFFFF"/>
                </a:highlight>
              </a:rPr>
              <a:t>; </a:t>
            </a:r>
            <a:endParaRPr sz="2604">
              <a:solidFill>
                <a:srgbClr val="212529"/>
              </a:solidFill>
              <a:highlight>
                <a:srgbClr val="FFFFFF"/>
              </a:highlight>
            </a:endParaRPr>
          </a:p>
          <a:p>
            <a:pPr indent="-344427" lvl="0" marL="457200" rtl="0" algn="l">
              <a:lnSpc>
                <a:spcPct val="115000"/>
              </a:lnSpc>
              <a:spcBef>
                <a:spcPts val="0"/>
              </a:spcBef>
              <a:spcAft>
                <a:spcPts val="0"/>
              </a:spcAft>
              <a:buSzPct val="100000"/>
              <a:buChar char="●"/>
            </a:pPr>
            <a:r>
              <a:rPr lang="en" sz="2604">
                <a:solidFill>
                  <a:srgbClr val="212529"/>
                </a:solidFill>
                <a:highlight>
                  <a:srgbClr val="FFFFFF"/>
                </a:highlight>
              </a:rPr>
              <a:t>alternatively, they </a:t>
            </a:r>
            <a:r>
              <a:rPr lang="en" sz="2604">
                <a:solidFill>
                  <a:srgbClr val="FF0000"/>
                </a:solidFill>
                <a:highlight>
                  <a:srgbClr val="FFFFFF"/>
                </a:highlight>
              </a:rPr>
              <a:t>are built to be sold to a larger company for millions of dollars</a:t>
            </a:r>
            <a:r>
              <a:rPr lang="en" sz="2604">
                <a:solidFill>
                  <a:srgbClr val="212529"/>
                </a:solidFill>
                <a:highlight>
                  <a:srgbClr val="FFFFFF"/>
                </a:highlight>
              </a:rPr>
              <a:t>. </a:t>
            </a:r>
            <a:endParaRPr sz="2604">
              <a:solidFill>
                <a:srgbClr val="212529"/>
              </a:solidFill>
              <a:highlight>
                <a:srgbClr val="FFFFFF"/>
              </a:highlight>
            </a:endParaRPr>
          </a:p>
          <a:p>
            <a:pPr indent="-344427" lvl="0" marL="457200" rtl="0" algn="l">
              <a:lnSpc>
                <a:spcPct val="115000"/>
              </a:lnSpc>
              <a:spcBef>
                <a:spcPts val="0"/>
              </a:spcBef>
              <a:spcAft>
                <a:spcPts val="0"/>
              </a:spcAft>
              <a:buSzPct val="100000"/>
              <a:buChar char="●"/>
            </a:pPr>
            <a:r>
              <a:rPr lang="en" sz="2604">
                <a:solidFill>
                  <a:srgbClr val="212529"/>
                </a:solidFill>
                <a:highlight>
                  <a:srgbClr val="FFFFFF"/>
                </a:highlight>
              </a:rPr>
              <a:t>Buyable startups are </a:t>
            </a:r>
            <a:r>
              <a:rPr lang="en" sz="2604">
                <a:solidFill>
                  <a:srgbClr val="FF0000"/>
                </a:solidFill>
                <a:highlight>
                  <a:srgbClr val="FFFFFF"/>
                </a:highlight>
              </a:rPr>
              <a:t>commonly tech-focused, and many of them are specifically in the app development industry</a:t>
            </a:r>
            <a:r>
              <a:rPr lang="en" sz="2604">
                <a:solidFill>
                  <a:srgbClr val="212529"/>
                </a:solidFill>
                <a:highlight>
                  <a:srgbClr val="FFFFFF"/>
                </a:highlight>
              </a:rPr>
              <a:t>.</a:t>
            </a:r>
            <a:endParaRPr sz="2604">
              <a:solidFill>
                <a:srgbClr val="212529"/>
              </a:solidFill>
              <a:highlight>
                <a:srgbClr val="FFFFFF"/>
              </a:highlight>
            </a:endParaRPr>
          </a:p>
          <a:p>
            <a:pPr indent="0" lvl="0" marL="0" rtl="0" algn="l">
              <a:lnSpc>
                <a:spcPct val="115000"/>
              </a:lnSpc>
              <a:spcBef>
                <a:spcPts val="1200"/>
              </a:spcBef>
              <a:spcAft>
                <a:spcPts val="0"/>
              </a:spcAft>
              <a:buClr>
                <a:schemeClr val="dk1"/>
              </a:buClr>
              <a:buSzPct val="42230"/>
              <a:buFont typeface="Arial"/>
              <a:buNone/>
            </a:pPr>
            <a:r>
              <a:rPr b="1" lang="en" sz="2604">
                <a:solidFill>
                  <a:srgbClr val="333333"/>
                </a:solidFill>
                <a:highlight>
                  <a:srgbClr val="FFFFFF"/>
                </a:highlight>
              </a:rPr>
              <a:t>A Buyable Startup May Be Right for You If:</a:t>
            </a:r>
            <a:endParaRPr b="1" sz="2604">
              <a:solidFill>
                <a:srgbClr val="333333"/>
              </a:solidFill>
              <a:highlight>
                <a:srgbClr val="FFFFFF"/>
              </a:highlight>
            </a:endParaRPr>
          </a:p>
          <a:p>
            <a:pPr indent="-348872" lvl="0" marL="457200" rtl="0" algn="l">
              <a:lnSpc>
                <a:spcPct val="115000"/>
              </a:lnSpc>
              <a:spcBef>
                <a:spcPts val="1200"/>
              </a:spcBef>
              <a:spcAft>
                <a:spcPts val="0"/>
              </a:spcAft>
              <a:buClr>
                <a:srgbClr val="212529"/>
              </a:buClr>
              <a:buSzPct val="100000"/>
              <a:buChar char="●"/>
            </a:pPr>
            <a:r>
              <a:rPr lang="en" sz="2704">
                <a:solidFill>
                  <a:srgbClr val="212529"/>
                </a:solidFill>
                <a:highlight>
                  <a:srgbClr val="FFFFFF"/>
                </a:highlight>
              </a:rPr>
              <a:t>You want to </a:t>
            </a:r>
            <a:r>
              <a:rPr lang="en" sz="2704">
                <a:solidFill>
                  <a:srgbClr val="FF0000"/>
                </a:solidFill>
                <a:highlight>
                  <a:srgbClr val="FFFFFF"/>
                </a:highlight>
              </a:rPr>
              <a:t>build a company but not commit to operating it long-term</a:t>
            </a:r>
            <a:r>
              <a:rPr lang="en" sz="2704">
                <a:solidFill>
                  <a:srgbClr val="212529"/>
                </a:solidFill>
                <a:highlight>
                  <a:srgbClr val="FFFFFF"/>
                </a:highlight>
              </a:rPr>
              <a:t>.</a:t>
            </a:r>
            <a:endParaRPr sz="2704">
              <a:solidFill>
                <a:srgbClr val="212529"/>
              </a:solidFill>
              <a:highlight>
                <a:srgbClr val="FFFFFF"/>
              </a:highlight>
            </a:endParaRPr>
          </a:p>
          <a:p>
            <a:pPr indent="-348872" lvl="0" marL="457200" rtl="0" algn="l">
              <a:lnSpc>
                <a:spcPct val="115000"/>
              </a:lnSpc>
              <a:spcBef>
                <a:spcPts val="0"/>
              </a:spcBef>
              <a:spcAft>
                <a:spcPts val="0"/>
              </a:spcAft>
              <a:buClr>
                <a:srgbClr val="212529"/>
              </a:buClr>
              <a:buSzPct val="100000"/>
              <a:buChar char="●"/>
            </a:pPr>
            <a:r>
              <a:rPr lang="en" sz="2704">
                <a:solidFill>
                  <a:srgbClr val="212529"/>
                </a:solidFill>
                <a:highlight>
                  <a:srgbClr val="FFFFFF"/>
                </a:highlight>
              </a:rPr>
              <a:t>You have a startup idea with </a:t>
            </a:r>
            <a:r>
              <a:rPr lang="en" sz="2704">
                <a:solidFill>
                  <a:srgbClr val="FF0000"/>
                </a:solidFill>
                <a:highlight>
                  <a:srgbClr val="FFFFFF"/>
                </a:highlight>
              </a:rPr>
              <a:t>tremendous growth potential</a:t>
            </a:r>
            <a:r>
              <a:rPr lang="en" sz="2704">
                <a:solidFill>
                  <a:srgbClr val="212529"/>
                </a:solidFill>
                <a:highlight>
                  <a:srgbClr val="FFFFFF"/>
                </a:highlight>
              </a:rPr>
              <a:t>.</a:t>
            </a:r>
            <a:endParaRPr sz="2704">
              <a:solidFill>
                <a:srgbClr val="212529"/>
              </a:solidFill>
              <a:highlight>
                <a:srgbClr val="FFFFFF"/>
              </a:highlight>
            </a:endParaRPr>
          </a:p>
          <a:p>
            <a:pPr indent="-348872" lvl="0" marL="457200" rtl="0" algn="l">
              <a:lnSpc>
                <a:spcPct val="115000"/>
              </a:lnSpc>
              <a:spcBef>
                <a:spcPts val="0"/>
              </a:spcBef>
              <a:spcAft>
                <a:spcPts val="0"/>
              </a:spcAft>
              <a:buClr>
                <a:srgbClr val="212529"/>
              </a:buClr>
              <a:buSzPct val="100000"/>
              <a:buChar char="●"/>
            </a:pPr>
            <a:r>
              <a:rPr lang="en" sz="2704">
                <a:solidFill>
                  <a:srgbClr val="212529"/>
                </a:solidFill>
                <a:highlight>
                  <a:srgbClr val="FFFFFF"/>
                </a:highlight>
              </a:rPr>
              <a:t>You’re a “</a:t>
            </a:r>
            <a:r>
              <a:rPr lang="en" sz="2704">
                <a:solidFill>
                  <a:srgbClr val="FF0000"/>
                </a:solidFill>
                <a:highlight>
                  <a:srgbClr val="FFFFFF"/>
                </a:highlight>
              </a:rPr>
              <a:t>serial entrepreneur</a:t>
            </a:r>
            <a:r>
              <a:rPr lang="en" sz="2704">
                <a:solidFill>
                  <a:srgbClr val="212529"/>
                </a:solidFill>
                <a:highlight>
                  <a:srgbClr val="FFFFFF"/>
                </a:highlight>
              </a:rPr>
              <a:t>.”</a:t>
            </a:r>
            <a:endParaRPr sz="2704">
              <a:solidFill>
                <a:srgbClr val="212529"/>
              </a:solidFill>
              <a:highlight>
                <a:srgbClr val="FFFFFF"/>
              </a:highlight>
            </a:endParaRPr>
          </a:p>
          <a:p>
            <a:pPr indent="0" lvl="0" marL="0" rtl="0" algn="l">
              <a:lnSpc>
                <a:spcPct val="115000"/>
              </a:lnSpc>
              <a:spcBef>
                <a:spcPts val="1200"/>
              </a:spcBef>
              <a:spcAft>
                <a:spcPts val="1200"/>
              </a:spcAft>
              <a:buSzPct val="131195"/>
              <a:buNone/>
            </a:pPr>
            <a:r>
              <a:t/>
            </a:r>
            <a:endParaRPr sz="196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Startup_Financing</a:t>
            </a:r>
            <a:endParaRPr/>
          </a:p>
        </p:txBody>
      </p:sp>
      <p:pic>
        <p:nvPicPr>
          <p:cNvPr descr="Visit our website https://sfmguru.in/ to learn more &#10;Subscribe to our channel for more videos https://www.youtube.com/channel/UCiPzkqrzDsoq-pLrloT7Fcw/featured&#10;&#10;Startup financing means some initial infusion of money needed to turn an idea (by starting a business) into reality. While starting out, big lenders like banks etc. are not interested in a startup business. The reason is that when you are just starting out, you're not at the point yet where a traditional lender or investor would be interested in you. So that leaves one with the option of selling some assets, borrowing against one’s home, asking loved ones i.e. family and friends for loans etc. But, that involves a lot of risk, including the risk of bankruptcy and strained relationships with friends and family.&#10;&#10;Some businesses can also be bootstrapped (attempting to found and build a company from personal finances or from the operating revenues of the new company).They can be built up quickly enough to make money without any help from investors who might otherwise come in and start dictating the terms.&#10;&#10;In order to successfully launch a business and get it to a level where large investors are interested in putting their money, requires a strong business plan. It also requires seeking advice from experienced entrepreneurs and experts, i.e., people who might invest in the business sometime in the future.&#10;&#10;Sources for funding a startup:&#10;&#10;1. Personal financing&#10;2. Personal credit lines&#10;3. Family and friends&#10;4. Peer-to-peer lending (Crowdfunding)&#10;5. Microloans&#10;6. Vendor financing&#10;7. Purchase order financing&#10;8. Factoring accounts receivables" id="120" name="Google Shape;120;p13" title="Startup Finance | CA Final SFM (New Syllabus) Classes &amp; Video Lectures">
            <a:hlinkClick r:id="rId3"/>
          </p:cNvPr>
          <p:cNvPicPr preferRelativeResize="0"/>
          <p:nvPr/>
        </p:nvPicPr>
        <p:blipFill rotWithShape="1">
          <a:blip r:embed="rId4">
            <a:alphaModFix/>
          </a:blip>
          <a:srcRect b="0" l="0" r="0" t="0"/>
          <a:stretch/>
        </p:blipFill>
        <p:spPr>
          <a:xfrm>
            <a:off x="2888167" y="1236675"/>
            <a:ext cx="3871433" cy="2903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4"/>
          <p:cNvSpPr txBox="1"/>
          <p:nvPr>
            <p:ph type="title"/>
          </p:nvPr>
        </p:nvSpPr>
        <p:spPr>
          <a:xfrm>
            <a:off x="311700" y="1386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0"/>
              </a:spcBef>
              <a:spcAft>
                <a:spcPts val="1800"/>
              </a:spcAft>
              <a:buClr>
                <a:schemeClr val="dk1"/>
              </a:buClr>
              <a:buSzPts val="990"/>
              <a:buFont typeface="Arial"/>
              <a:buNone/>
            </a:pPr>
            <a:r>
              <a:rPr b="1" lang="en" sz="2050">
                <a:solidFill>
                  <a:srgbClr val="424142"/>
                </a:solidFill>
                <a:highlight>
                  <a:srgbClr val="FFFFFF"/>
                </a:highlight>
                <a:latin typeface="Georgia"/>
                <a:ea typeface="Georgia"/>
                <a:cs typeface="Georgia"/>
                <a:sym typeface="Georgia"/>
              </a:rPr>
              <a:t>Entrepreneurial Motivating Factors: Internal and External Factors!</a:t>
            </a:r>
            <a:endParaRPr sz="3220"/>
          </a:p>
        </p:txBody>
      </p:sp>
      <p:sp>
        <p:nvSpPr>
          <p:cNvPr id="126" name="Google Shape;126;p14"/>
          <p:cNvSpPr txBox="1"/>
          <p:nvPr>
            <p:ph idx="1" type="body"/>
          </p:nvPr>
        </p:nvSpPr>
        <p:spPr>
          <a:xfrm>
            <a:off x="416025" y="1258175"/>
            <a:ext cx="8520600" cy="3826500"/>
          </a:xfrm>
          <a:prstGeom prst="rect">
            <a:avLst/>
          </a:prstGeom>
          <a:noFill/>
          <a:ln>
            <a:noFill/>
          </a:ln>
        </p:spPr>
        <p:txBody>
          <a:bodyPr anchorCtr="0" anchor="t" bIns="91425" lIns="91425" spcFirstLastPara="1" rIns="91425" wrap="square" tIns="91425">
            <a:noAutofit/>
          </a:bodyPr>
          <a:lstStyle/>
          <a:p>
            <a:pPr indent="-323056" lvl="0" marL="457200" rtl="0" algn="l">
              <a:lnSpc>
                <a:spcPct val="160000"/>
              </a:lnSpc>
              <a:spcBef>
                <a:spcPts val="0"/>
              </a:spcBef>
              <a:spcAft>
                <a:spcPts val="0"/>
              </a:spcAft>
              <a:buClr>
                <a:srgbClr val="424142"/>
              </a:buClr>
              <a:buSzPts val="1488"/>
              <a:buFont typeface="Georgia"/>
              <a:buChar char="●"/>
            </a:pPr>
            <a:r>
              <a:rPr lang="en" sz="1487">
                <a:solidFill>
                  <a:srgbClr val="424142"/>
                </a:solidFill>
                <a:highlight>
                  <a:srgbClr val="FFFFFF"/>
                </a:highlight>
                <a:latin typeface="Georgia"/>
                <a:ea typeface="Georgia"/>
                <a:cs typeface="Georgia"/>
                <a:sym typeface="Georgia"/>
              </a:rPr>
              <a:t>Let us address to the larger question</a:t>
            </a:r>
            <a:r>
              <a:rPr lang="en" sz="1487">
                <a:solidFill>
                  <a:srgbClr val="FF0000"/>
                </a:solidFill>
                <a:highlight>
                  <a:srgbClr val="FFFFFF"/>
                </a:highlight>
                <a:latin typeface="Georgia"/>
                <a:ea typeface="Georgia"/>
                <a:cs typeface="Georgia"/>
                <a:sym typeface="Georgia"/>
              </a:rPr>
              <a:t> what factors motivate entrepreneurs to start enterprises</a:t>
            </a:r>
            <a:r>
              <a:rPr lang="en" sz="1487">
                <a:solidFill>
                  <a:srgbClr val="424142"/>
                </a:solidFill>
                <a:highlight>
                  <a:srgbClr val="FFFFFF"/>
                </a:highlight>
                <a:latin typeface="Georgia"/>
                <a:ea typeface="Georgia"/>
                <a:cs typeface="Georgia"/>
                <a:sym typeface="Georgia"/>
              </a:rPr>
              <a:t>. </a:t>
            </a:r>
            <a:endParaRPr sz="1487">
              <a:solidFill>
                <a:srgbClr val="424142"/>
              </a:solidFill>
              <a:highlight>
                <a:srgbClr val="FFFFFF"/>
              </a:highlight>
              <a:latin typeface="Georgia"/>
              <a:ea typeface="Georgia"/>
              <a:cs typeface="Georgia"/>
              <a:sym typeface="Georgia"/>
            </a:endParaRPr>
          </a:p>
          <a:p>
            <a:pPr indent="-323056" lvl="0" marL="457200" rtl="0" algn="l">
              <a:lnSpc>
                <a:spcPct val="160000"/>
              </a:lnSpc>
              <a:spcBef>
                <a:spcPts val="0"/>
              </a:spcBef>
              <a:spcAft>
                <a:spcPts val="0"/>
              </a:spcAft>
              <a:buClr>
                <a:srgbClr val="424142"/>
              </a:buClr>
              <a:buSzPts val="1488"/>
              <a:buFont typeface="Georgia"/>
              <a:buChar char="●"/>
            </a:pPr>
            <a:r>
              <a:rPr lang="en" sz="1487">
                <a:solidFill>
                  <a:srgbClr val="424142"/>
                </a:solidFill>
                <a:highlight>
                  <a:srgbClr val="FFFFFF"/>
                </a:highlight>
                <a:latin typeface="Georgia"/>
                <a:ea typeface="Georgia"/>
                <a:cs typeface="Georgia"/>
                <a:sym typeface="Georgia"/>
              </a:rPr>
              <a:t>Many researchers have tried to understand and answer this question by conducting research studies to </a:t>
            </a:r>
            <a:r>
              <a:rPr lang="en" sz="1487">
                <a:solidFill>
                  <a:srgbClr val="FF0000"/>
                </a:solidFill>
                <a:highlight>
                  <a:srgbClr val="FFFFFF"/>
                </a:highlight>
                <a:latin typeface="Georgia"/>
                <a:ea typeface="Georgia"/>
                <a:cs typeface="Georgia"/>
                <a:sym typeface="Georgia"/>
              </a:rPr>
              <a:t>identify the factors that motivate people to take all the risk and start a business enterprise</a:t>
            </a:r>
            <a:r>
              <a:rPr lang="en" sz="1487">
                <a:solidFill>
                  <a:srgbClr val="424142"/>
                </a:solidFill>
                <a:highlight>
                  <a:srgbClr val="FFFFFF"/>
                </a:highlight>
                <a:latin typeface="Georgia"/>
                <a:ea typeface="Georgia"/>
                <a:cs typeface="Georgia"/>
                <a:sym typeface="Georgia"/>
              </a:rPr>
              <a:t> </a:t>
            </a:r>
            <a:endParaRPr sz="1487">
              <a:solidFill>
                <a:srgbClr val="424142"/>
              </a:solidFill>
              <a:highlight>
                <a:srgbClr val="FFFFFF"/>
              </a:highlight>
              <a:latin typeface="Georgia"/>
              <a:ea typeface="Georgia"/>
              <a:cs typeface="Georgia"/>
              <a:sym typeface="Georgia"/>
            </a:endParaRPr>
          </a:p>
          <a:p>
            <a:pPr indent="-323056" lvl="0" marL="457200" rtl="0" algn="l">
              <a:lnSpc>
                <a:spcPct val="160000"/>
              </a:lnSpc>
              <a:spcBef>
                <a:spcPts val="0"/>
              </a:spcBef>
              <a:spcAft>
                <a:spcPts val="0"/>
              </a:spcAft>
              <a:buClr>
                <a:srgbClr val="424142"/>
              </a:buClr>
              <a:buSzPts val="1488"/>
              <a:buFont typeface="Georgia"/>
              <a:buChar char="●"/>
            </a:pPr>
            <a:r>
              <a:rPr b="1" lang="en" sz="1487">
                <a:solidFill>
                  <a:srgbClr val="424142"/>
                </a:solidFill>
                <a:highlight>
                  <a:srgbClr val="FFFFFF"/>
                </a:highlight>
                <a:latin typeface="Georgia"/>
                <a:ea typeface="Georgia"/>
                <a:cs typeface="Georgia"/>
                <a:sym typeface="Georgia"/>
              </a:rPr>
              <a:t>While some researchers have classified the factors motivating entrepreneurs into </a:t>
            </a:r>
            <a:endParaRPr b="1" sz="1487">
              <a:solidFill>
                <a:srgbClr val="424142"/>
              </a:solidFill>
              <a:highlight>
                <a:srgbClr val="FFFFFF"/>
              </a:highlight>
              <a:latin typeface="Georgia"/>
              <a:ea typeface="Georgia"/>
              <a:cs typeface="Georgia"/>
              <a:sym typeface="Georgia"/>
            </a:endParaRPr>
          </a:p>
          <a:p>
            <a:pPr indent="-323056" lvl="1" marL="914400" rtl="0" algn="l">
              <a:lnSpc>
                <a:spcPct val="160000"/>
              </a:lnSpc>
              <a:spcBef>
                <a:spcPts val="0"/>
              </a:spcBef>
              <a:spcAft>
                <a:spcPts val="0"/>
              </a:spcAft>
              <a:buClr>
                <a:srgbClr val="424142"/>
              </a:buClr>
              <a:buSzPts val="1488"/>
              <a:buFont typeface="Georgia"/>
              <a:buChar char="○"/>
            </a:pPr>
            <a:r>
              <a:rPr b="1" lang="en" sz="1487">
                <a:solidFill>
                  <a:srgbClr val="424142"/>
                </a:solidFill>
                <a:highlight>
                  <a:srgbClr val="FFFFFF"/>
                </a:highlight>
                <a:latin typeface="Georgia"/>
                <a:ea typeface="Georgia"/>
                <a:cs typeface="Georgia"/>
                <a:sym typeface="Georgia"/>
              </a:rPr>
              <a:t>‘push’ (compulsion) and </a:t>
            </a:r>
            <a:endParaRPr b="1" sz="1487">
              <a:solidFill>
                <a:srgbClr val="424142"/>
              </a:solidFill>
              <a:highlight>
                <a:srgbClr val="FFFFFF"/>
              </a:highlight>
              <a:latin typeface="Georgia"/>
              <a:ea typeface="Georgia"/>
              <a:cs typeface="Georgia"/>
              <a:sym typeface="Georgia"/>
            </a:endParaRPr>
          </a:p>
          <a:p>
            <a:pPr indent="-323056" lvl="1" marL="914400" rtl="0" algn="l">
              <a:lnSpc>
                <a:spcPct val="160000"/>
              </a:lnSpc>
              <a:spcBef>
                <a:spcPts val="0"/>
              </a:spcBef>
              <a:spcAft>
                <a:spcPts val="0"/>
              </a:spcAft>
              <a:buClr>
                <a:srgbClr val="424142"/>
              </a:buClr>
              <a:buSzPts val="1488"/>
              <a:buFont typeface="Georgia"/>
              <a:buChar char="○"/>
            </a:pPr>
            <a:r>
              <a:rPr b="1" lang="en" sz="1487">
                <a:solidFill>
                  <a:srgbClr val="424142"/>
                </a:solidFill>
                <a:highlight>
                  <a:srgbClr val="FFFFFF"/>
                </a:highlight>
                <a:latin typeface="Georgia"/>
                <a:ea typeface="Georgia"/>
                <a:cs typeface="Georgia"/>
                <a:sym typeface="Georgia"/>
              </a:rPr>
              <a:t>‘pull’ (choice) factors, </a:t>
            </a:r>
            <a:endParaRPr b="1" sz="1487">
              <a:solidFill>
                <a:srgbClr val="424142"/>
              </a:solidFill>
              <a:highlight>
                <a:srgbClr val="FFFFFF"/>
              </a:highlight>
              <a:latin typeface="Georgia"/>
              <a:ea typeface="Georgia"/>
              <a:cs typeface="Georgia"/>
              <a:sym typeface="Georgia"/>
            </a:endParaRPr>
          </a:p>
          <a:p>
            <a:pPr indent="-323056" lvl="0" marL="457200" marR="0" rtl="0" algn="l">
              <a:lnSpc>
                <a:spcPct val="160000"/>
              </a:lnSpc>
              <a:spcBef>
                <a:spcPts val="0"/>
              </a:spcBef>
              <a:spcAft>
                <a:spcPts val="0"/>
              </a:spcAft>
              <a:buClr>
                <a:srgbClr val="424142"/>
              </a:buClr>
              <a:buSzPts val="1488"/>
              <a:buFont typeface="Georgia"/>
              <a:buChar char="●"/>
            </a:pPr>
            <a:r>
              <a:rPr b="1" lang="en" sz="1487">
                <a:solidFill>
                  <a:srgbClr val="424142"/>
                </a:solidFill>
                <a:highlight>
                  <a:srgbClr val="FFFFFF"/>
                </a:highlight>
                <a:latin typeface="Georgia"/>
                <a:ea typeface="Georgia"/>
                <a:cs typeface="Georgia"/>
                <a:sym typeface="Georgia"/>
              </a:rPr>
              <a:t>most of the researchers have classified all the factors motivating entrepreneurs into internal and external factors </a:t>
            </a:r>
            <a:endParaRPr sz="1765"/>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5"/>
          <p:cNvSpPr txBox="1"/>
          <p:nvPr>
            <p:ph idx="1" type="body"/>
          </p:nvPr>
        </p:nvSpPr>
        <p:spPr>
          <a:xfrm>
            <a:off x="162975" y="113075"/>
            <a:ext cx="4198500" cy="29247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SzPts val="935"/>
              <a:buNone/>
            </a:pPr>
            <a:r>
              <a:rPr b="1" lang="en" sz="1658">
                <a:solidFill>
                  <a:schemeClr val="dk1"/>
                </a:solidFill>
                <a:highlight>
                  <a:schemeClr val="lt1"/>
                </a:highlight>
                <a:latin typeface="Georgia"/>
                <a:ea typeface="Georgia"/>
                <a:cs typeface="Georgia"/>
                <a:sym typeface="Georgia"/>
              </a:rPr>
              <a:t>Internal Factors:</a:t>
            </a:r>
            <a:endParaRPr b="1" sz="1658">
              <a:solidFill>
                <a:schemeClr val="dk1"/>
              </a:solidFill>
              <a:highlight>
                <a:schemeClr val="lt1"/>
              </a:highlight>
              <a:latin typeface="Georgia"/>
              <a:ea typeface="Georgia"/>
              <a:cs typeface="Georgia"/>
              <a:sym typeface="Georgia"/>
            </a:endParaRPr>
          </a:p>
          <a:p>
            <a:pPr indent="-315912" lvl="0" marL="457200" rtl="0" algn="l">
              <a:lnSpc>
                <a:spcPct val="140000"/>
              </a:lnSpc>
              <a:spcBef>
                <a:spcPts val="60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1. Desire to do something new.</a:t>
            </a:r>
            <a:endParaRPr sz="1375">
              <a:solidFill>
                <a:srgbClr val="424142"/>
              </a:solidFill>
              <a:highlight>
                <a:srgbClr val="FFFFFF"/>
              </a:highlight>
              <a:latin typeface="Georgia"/>
              <a:ea typeface="Georgia"/>
              <a:cs typeface="Georgia"/>
              <a:sym typeface="Georgia"/>
            </a:endParaRPr>
          </a:p>
          <a:p>
            <a:pPr indent="-315912" lvl="0" marL="457200" rtl="0" algn="l">
              <a:lnSpc>
                <a:spcPct val="140000"/>
              </a:lnSpc>
              <a:spcBef>
                <a:spcPts val="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2. Become independent.</a:t>
            </a:r>
            <a:endParaRPr sz="1375">
              <a:solidFill>
                <a:srgbClr val="424142"/>
              </a:solidFill>
              <a:highlight>
                <a:srgbClr val="FFFFFF"/>
              </a:highlight>
              <a:latin typeface="Georgia"/>
              <a:ea typeface="Georgia"/>
              <a:cs typeface="Georgia"/>
              <a:sym typeface="Georgia"/>
            </a:endParaRPr>
          </a:p>
          <a:p>
            <a:pPr indent="-315912" lvl="0" marL="457200" rtl="0" algn="l">
              <a:lnSpc>
                <a:spcPct val="140000"/>
              </a:lnSpc>
              <a:spcBef>
                <a:spcPts val="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3. Achieve what one wants to have in life.</a:t>
            </a:r>
            <a:endParaRPr sz="1375">
              <a:solidFill>
                <a:srgbClr val="424142"/>
              </a:solidFill>
              <a:highlight>
                <a:srgbClr val="FFFFFF"/>
              </a:highlight>
              <a:latin typeface="Georgia"/>
              <a:ea typeface="Georgia"/>
              <a:cs typeface="Georgia"/>
              <a:sym typeface="Georgia"/>
            </a:endParaRPr>
          </a:p>
          <a:p>
            <a:pPr indent="-315912" lvl="0" marL="457200" rtl="0" algn="l">
              <a:lnSpc>
                <a:spcPct val="140000"/>
              </a:lnSpc>
              <a:spcBef>
                <a:spcPts val="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4. Be recognized for one’s contribution.</a:t>
            </a:r>
            <a:endParaRPr sz="1375">
              <a:solidFill>
                <a:srgbClr val="424142"/>
              </a:solidFill>
              <a:highlight>
                <a:srgbClr val="FFFFFF"/>
              </a:highlight>
              <a:latin typeface="Georgia"/>
              <a:ea typeface="Georgia"/>
              <a:cs typeface="Georgia"/>
              <a:sym typeface="Georgia"/>
            </a:endParaRPr>
          </a:p>
          <a:p>
            <a:pPr indent="-315912" lvl="0" marL="457200" rtl="0" algn="l">
              <a:lnSpc>
                <a:spcPct val="140000"/>
              </a:lnSpc>
              <a:spcBef>
                <a:spcPts val="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5. One’s educational background.</a:t>
            </a:r>
            <a:endParaRPr sz="1375">
              <a:solidFill>
                <a:srgbClr val="424142"/>
              </a:solidFill>
              <a:highlight>
                <a:srgbClr val="FFFFFF"/>
              </a:highlight>
              <a:latin typeface="Georgia"/>
              <a:ea typeface="Georgia"/>
              <a:cs typeface="Georgia"/>
              <a:sym typeface="Georgia"/>
            </a:endParaRPr>
          </a:p>
          <a:p>
            <a:pPr indent="-315912" lvl="0" marL="457200" rtl="0" algn="l">
              <a:lnSpc>
                <a:spcPct val="140000"/>
              </a:lnSpc>
              <a:spcBef>
                <a:spcPts val="0"/>
              </a:spcBef>
              <a:spcAft>
                <a:spcPts val="0"/>
              </a:spcAft>
              <a:buClr>
                <a:srgbClr val="424142"/>
              </a:buClr>
              <a:buSzPts val="1375"/>
              <a:buFont typeface="Georgia"/>
              <a:buChar char="●"/>
            </a:pPr>
            <a:r>
              <a:rPr lang="en" sz="1375">
                <a:solidFill>
                  <a:srgbClr val="424142"/>
                </a:solidFill>
                <a:highlight>
                  <a:srgbClr val="FFFFFF"/>
                </a:highlight>
                <a:latin typeface="Georgia"/>
                <a:ea typeface="Georgia"/>
                <a:cs typeface="Georgia"/>
                <a:sym typeface="Georgia"/>
              </a:rPr>
              <a:t>6. One’s occupational background and experience in the relevant field.</a:t>
            </a:r>
            <a:endParaRPr sz="1375">
              <a:solidFill>
                <a:srgbClr val="424142"/>
              </a:solidFill>
              <a:highlight>
                <a:srgbClr val="FFFFFF"/>
              </a:highlight>
              <a:latin typeface="Georgia"/>
              <a:ea typeface="Georgia"/>
              <a:cs typeface="Georgia"/>
              <a:sym typeface="Georgia"/>
            </a:endParaRPr>
          </a:p>
          <a:p>
            <a:pPr indent="0" lvl="0" marL="0" rtl="0" algn="l">
              <a:lnSpc>
                <a:spcPct val="95000"/>
              </a:lnSpc>
              <a:spcBef>
                <a:spcPts val="1800"/>
              </a:spcBef>
              <a:spcAft>
                <a:spcPts val="1200"/>
              </a:spcAft>
              <a:buSzPts val="935"/>
              <a:buNone/>
            </a:pPr>
            <a:r>
              <a:t/>
            </a:r>
            <a:endParaRPr sz="1629"/>
          </a:p>
        </p:txBody>
      </p:sp>
      <p:sp>
        <p:nvSpPr>
          <p:cNvPr id="132" name="Google Shape;132;p15"/>
          <p:cNvSpPr txBox="1"/>
          <p:nvPr>
            <p:ph idx="1" type="body"/>
          </p:nvPr>
        </p:nvSpPr>
        <p:spPr>
          <a:xfrm>
            <a:off x="4309075" y="113075"/>
            <a:ext cx="4452600" cy="2050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688"/>
              <a:buFont typeface="Arial"/>
              <a:buNone/>
            </a:pPr>
            <a:r>
              <a:rPr b="1" lang="en" sz="1594">
                <a:solidFill>
                  <a:schemeClr val="dk1"/>
                </a:solidFill>
                <a:highlight>
                  <a:srgbClr val="FFFFFF"/>
                </a:highlight>
                <a:latin typeface="Georgia"/>
                <a:ea typeface="Georgia"/>
                <a:cs typeface="Georgia"/>
                <a:sym typeface="Georgia"/>
              </a:rPr>
              <a:t>External Factors:</a:t>
            </a:r>
            <a:endParaRPr b="1" sz="1594">
              <a:solidFill>
                <a:schemeClr val="dk1"/>
              </a:solidFill>
              <a:highlight>
                <a:srgbClr val="FFFFFF"/>
              </a:highlight>
              <a:latin typeface="Georgia"/>
              <a:ea typeface="Georgia"/>
              <a:cs typeface="Georgia"/>
              <a:sym typeface="Georgia"/>
            </a:endParaRPr>
          </a:p>
          <a:p>
            <a:pPr indent="-300831" lvl="0" marL="457200" rtl="0" algn="l">
              <a:lnSpc>
                <a:spcPct val="160000"/>
              </a:lnSpc>
              <a:spcBef>
                <a:spcPts val="600"/>
              </a:spcBef>
              <a:spcAft>
                <a:spcPts val="0"/>
              </a:spcAft>
              <a:buClr>
                <a:srgbClr val="424142"/>
              </a:buClr>
              <a:buSzPts val="1138"/>
              <a:buFont typeface="Georgia"/>
              <a:buChar char="●"/>
            </a:pPr>
            <a:r>
              <a:rPr lang="en" sz="1500">
                <a:solidFill>
                  <a:srgbClr val="424142"/>
                </a:solidFill>
                <a:highlight>
                  <a:srgbClr val="FFFFFF"/>
                </a:highlight>
                <a:latin typeface="Georgia"/>
                <a:ea typeface="Georgia"/>
                <a:cs typeface="Georgia"/>
                <a:sym typeface="Georgia"/>
              </a:rPr>
              <a:t>1. Government assistance and support.</a:t>
            </a:r>
            <a:endParaRPr sz="1500">
              <a:solidFill>
                <a:srgbClr val="424142"/>
              </a:solidFill>
              <a:highlight>
                <a:srgbClr val="FFFFFF"/>
              </a:highlight>
              <a:latin typeface="Georgia"/>
              <a:ea typeface="Georgia"/>
              <a:cs typeface="Georgia"/>
              <a:sym typeface="Georgia"/>
            </a:endParaRPr>
          </a:p>
          <a:p>
            <a:pPr indent="-300831" lvl="0" marL="457200" rtl="0" algn="l">
              <a:lnSpc>
                <a:spcPct val="160000"/>
              </a:lnSpc>
              <a:spcBef>
                <a:spcPts val="0"/>
              </a:spcBef>
              <a:spcAft>
                <a:spcPts val="0"/>
              </a:spcAft>
              <a:buClr>
                <a:srgbClr val="424142"/>
              </a:buClr>
              <a:buSzPts val="1138"/>
              <a:buFont typeface="Georgia"/>
              <a:buChar char="●"/>
            </a:pPr>
            <a:r>
              <a:rPr lang="en" sz="1500">
                <a:solidFill>
                  <a:srgbClr val="424142"/>
                </a:solidFill>
                <a:highlight>
                  <a:srgbClr val="FFFFFF"/>
                </a:highlight>
                <a:latin typeface="Georgia"/>
                <a:ea typeface="Georgia"/>
                <a:cs typeface="Georgia"/>
                <a:sym typeface="Georgia"/>
              </a:rPr>
              <a:t>2. Availability of labour and raw material.</a:t>
            </a:r>
            <a:endParaRPr sz="1500">
              <a:solidFill>
                <a:srgbClr val="424142"/>
              </a:solidFill>
              <a:highlight>
                <a:srgbClr val="FFFFFF"/>
              </a:highlight>
              <a:latin typeface="Georgia"/>
              <a:ea typeface="Georgia"/>
              <a:cs typeface="Georgia"/>
              <a:sym typeface="Georgia"/>
            </a:endParaRPr>
          </a:p>
          <a:p>
            <a:pPr indent="-300831" lvl="0" marL="457200" rtl="0" algn="l">
              <a:lnSpc>
                <a:spcPct val="160000"/>
              </a:lnSpc>
              <a:spcBef>
                <a:spcPts val="0"/>
              </a:spcBef>
              <a:spcAft>
                <a:spcPts val="0"/>
              </a:spcAft>
              <a:buClr>
                <a:srgbClr val="424142"/>
              </a:buClr>
              <a:buSzPts val="1138"/>
              <a:buFont typeface="Georgia"/>
              <a:buChar char="●"/>
            </a:pPr>
            <a:r>
              <a:rPr lang="en" sz="1500">
                <a:solidFill>
                  <a:srgbClr val="424142"/>
                </a:solidFill>
                <a:highlight>
                  <a:srgbClr val="FFFFFF"/>
                </a:highlight>
                <a:latin typeface="Georgia"/>
                <a:ea typeface="Georgia"/>
                <a:cs typeface="Georgia"/>
                <a:sym typeface="Georgia"/>
              </a:rPr>
              <a:t>3. Encouragement from big business houses.</a:t>
            </a:r>
            <a:endParaRPr sz="1500">
              <a:solidFill>
                <a:srgbClr val="424142"/>
              </a:solidFill>
              <a:highlight>
                <a:srgbClr val="FFFFFF"/>
              </a:highlight>
              <a:latin typeface="Georgia"/>
              <a:ea typeface="Georgia"/>
              <a:cs typeface="Georgia"/>
              <a:sym typeface="Georgia"/>
            </a:endParaRPr>
          </a:p>
          <a:p>
            <a:pPr indent="-300831" lvl="0" marL="457200" rtl="0" algn="l">
              <a:lnSpc>
                <a:spcPct val="160000"/>
              </a:lnSpc>
              <a:spcBef>
                <a:spcPts val="0"/>
              </a:spcBef>
              <a:spcAft>
                <a:spcPts val="0"/>
              </a:spcAft>
              <a:buClr>
                <a:srgbClr val="424142"/>
              </a:buClr>
              <a:buSzPts val="1138"/>
              <a:buFont typeface="Georgia"/>
              <a:buChar char="●"/>
            </a:pPr>
            <a:r>
              <a:rPr lang="en" sz="1500">
                <a:solidFill>
                  <a:srgbClr val="424142"/>
                </a:solidFill>
                <a:highlight>
                  <a:srgbClr val="FFFFFF"/>
                </a:highlight>
                <a:latin typeface="Georgia"/>
                <a:ea typeface="Georgia"/>
                <a:cs typeface="Georgia"/>
                <a:sym typeface="Georgia"/>
              </a:rPr>
              <a:t>4. Promising demand for the product.</a:t>
            </a:r>
            <a:endParaRPr sz="1500">
              <a:solidFill>
                <a:srgbClr val="424142"/>
              </a:solidFill>
              <a:highlight>
                <a:srgbClr val="FFFFFF"/>
              </a:highlight>
              <a:latin typeface="Georgia"/>
              <a:ea typeface="Georgia"/>
              <a:cs typeface="Georgia"/>
              <a:sym typeface="Georgia"/>
            </a:endParaRPr>
          </a:p>
          <a:p>
            <a:pPr indent="0" lvl="0" marL="0" rtl="0" algn="l">
              <a:lnSpc>
                <a:spcPct val="115000"/>
              </a:lnSpc>
              <a:spcBef>
                <a:spcPts val="1800"/>
              </a:spcBef>
              <a:spcAft>
                <a:spcPts val="1200"/>
              </a:spcAft>
              <a:buClr>
                <a:srgbClr val="000000"/>
              </a:buClr>
              <a:buSzPts val="688"/>
              <a:buFont typeface="Arial"/>
              <a:buNone/>
            </a:pPr>
            <a:r>
              <a:t/>
            </a:r>
            <a:endParaRPr sz="1325"/>
          </a:p>
        </p:txBody>
      </p:sp>
      <p:sp>
        <p:nvSpPr>
          <p:cNvPr id="133" name="Google Shape;133;p15"/>
          <p:cNvSpPr txBox="1"/>
          <p:nvPr>
            <p:ph idx="1" type="body"/>
          </p:nvPr>
        </p:nvSpPr>
        <p:spPr>
          <a:xfrm>
            <a:off x="2392475" y="2610850"/>
            <a:ext cx="6108300" cy="2408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688"/>
              <a:buFont typeface="Arial"/>
              <a:buNone/>
            </a:pPr>
            <a:r>
              <a:rPr b="1" lang="en" sz="1594">
                <a:solidFill>
                  <a:schemeClr val="dk1"/>
                </a:solidFill>
                <a:highlight>
                  <a:srgbClr val="FFFFFF"/>
                </a:highlight>
                <a:latin typeface="Georgia"/>
                <a:ea typeface="Georgia"/>
                <a:cs typeface="Georgia"/>
                <a:sym typeface="Georgia"/>
              </a:rPr>
              <a:t>One research study (Murthy et. al. 1986) reports that entrepreneurs are motivated to start business enterprises due to the following three types of factors:</a:t>
            </a:r>
            <a:endParaRPr b="1" sz="1594">
              <a:solidFill>
                <a:schemeClr val="dk1"/>
              </a:solidFill>
              <a:highlight>
                <a:srgbClr val="FFFFFF"/>
              </a:highlight>
              <a:latin typeface="Georgia"/>
              <a:ea typeface="Georgia"/>
              <a:cs typeface="Georgia"/>
              <a:sym typeface="Georgia"/>
            </a:endParaRPr>
          </a:p>
          <a:p>
            <a:pPr indent="-323850" lvl="0" marL="457200" marR="0" rtl="0" algn="l">
              <a:lnSpc>
                <a:spcPct val="160000"/>
              </a:lnSpc>
              <a:spcBef>
                <a:spcPts val="600"/>
              </a:spcBef>
              <a:spcAft>
                <a:spcPts val="0"/>
              </a:spcAft>
              <a:buClr>
                <a:srgbClr val="424142"/>
              </a:buClr>
              <a:buSzPts val="1500"/>
              <a:buFont typeface="Georgia"/>
              <a:buChar char="●"/>
            </a:pPr>
            <a:r>
              <a:rPr lang="en" sz="1500">
                <a:solidFill>
                  <a:srgbClr val="424142"/>
                </a:solidFill>
                <a:highlight>
                  <a:srgbClr val="FFFFFF"/>
                </a:highlight>
                <a:latin typeface="Georgia"/>
                <a:ea typeface="Georgia"/>
                <a:cs typeface="Georgia"/>
                <a:sym typeface="Georgia"/>
              </a:rPr>
              <a:t>1. Ambitious factors.</a:t>
            </a:r>
            <a:endParaRPr sz="1500">
              <a:solidFill>
                <a:srgbClr val="424142"/>
              </a:solidFill>
              <a:highlight>
                <a:srgbClr val="FFFFFF"/>
              </a:highlight>
              <a:latin typeface="Georgia"/>
              <a:ea typeface="Georgia"/>
              <a:cs typeface="Georgia"/>
              <a:sym typeface="Georgia"/>
            </a:endParaRPr>
          </a:p>
          <a:p>
            <a:pPr indent="-323850" lvl="0" marL="457200" marR="0" rtl="0" algn="l">
              <a:lnSpc>
                <a:spcPct val="160000"/>
              </a:lnSpc>
              <a:spcBef>
                <a:spcPts val="0"/>
              </a:spcBef>
              <a:spcAft>
                <a:spcPts val="0"/>
              </a:spcAft>
              <a:buClr>
                <a:srgbClr val="424142"/>
              </a:buClr>
              <a:buSzPts val="1500"/>
              <a:buFont typeface="Georgia"/>
              <a:buChar char="●"/>
            </a:pPr>
            <a:r>
              <a:rPr lang="en" sz="1500">
                <a:solidFill>
                  <a:srgbClr val="424142"/>
                </a:solidFill>
                <a:highlight>
                  <a:srgbClr val="FFFFFF"/>
                </a:highlight>
                <a:latin typeface="Georgia"/>
                <a:ea typeface="Georgia"/>
                <a:cs typeface="Georgia"/>
                <a:sym typeface="Georgia"/>
              </a:rPr>
              <a:t>2. Compelling factors</a:t>
            </a:r>
            <a:endParaRPr sz="1500">
              <a:solidFill>
                <a:srgbClr val="424142"/>
              </a:solidFill>
              <a:highlight>
                <a:srgbClr val="FFFFFF"/>
              </a:highlight>
              <a:latin typeface="Georgia"/>
              <a:ea typeface="Georgia"/>
              <a:cs typeface="Georgia"/>
              <a:sym typeface="Georgia"/>
            </a:endParaRPr>
          </a:p>
          <a:p>
            <a:pPr indent="-323850" lvl="0" marL="457200" marR="0" rtl="0" algn="l">
              <a:lnSpc>
                <a:spcPct val="160000"/>
              </a:lnSpc>
              <a:spcBef>
                <a:spcPts val="0"/>
              </a:spcBef>
              <a:spcAft>
                <a:spcPts val="0"/>
              </a:spcAft>
              <a:buClr>
                <a:srgbClr val="424142"/>
              </a:buClr>
              <a:buSzPts val="1500"/>
              <a:buFont typeface="Georgia"/>
              <a:buChar char="●"/>
            </a:pPr>
            <a:r>
              <a:rPr lang="en" sz="1500">
                <a:solidFill>
                  <a:srgbClr val="424142"/>
                </a:solidFill>
                <a:highlight>
                  <a:srgbClr val="FFFFFF"/>
                </a:highlight>
                <a:latin typeface="Georgia"/>
                <a:ea typeface="Georgia"/>
                <a:cs typeface="Georgia"/>
                <a:sym typeface="Georgia"/>
              </a:rPr>
              <a:t>3. Facilitating factors.</a:t>
            </a:r>
            <a:endParaRPr sz="122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6"/>
          <p:cNvSpPr txBox="1"/>
          <p:nvPr/>
        </p:nvSpPr>
        <p:spPr>
          <a:xfrm>
            <a:off x="235299" y="115450"/>
            <a:ext cx="7521900" cy="3054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1900"/>
              <a:buFont typeface="Arial"/>
              <a:buNone/>
            </a:pPr>
            <a:r>
              <a:rPr b="0" i="0" lang="en" sz="1900" u="none" cap="none" strike="noStrike">
                <a:solidFill>
                  <a:srgbClr val="000000"/>
                </a:solidFill>
                <a:latin typeface="Arial"/>
                <a:ea typeface="Arial"/>
                <a:cs typeface="Arial"/>
                <a:sym typeface="Arial"/>
              </a:rPr>
              <a:t>Motivating Factors</a:t>
            </a:r>
            <a:endParaRPr b="0" i="0" sz="1900" u="none" cap="none" strike="noStrike">
              <a:solidFill>
                <a:srgbClr val="000000"/>
              </a:solidFill>
              <a:latin typeface="Arial"/>
              <a:ea typeface="Arial"/>
              <a:cs typeface="Arial"/>
              <a:sym typeface="Arial"/>
            </a:endParaRPr>
          </a:p>
        </p:txBody>
      </p:sp>
      <p:graphicFrame>
        <p:nvGraphicFramePr>
          <p:cNvPr id="139" name="Google Shape;139;p16"/>
          <p:cNvGraphicFramePr/>
          <p:nvPr/>
        </p:nvGraphicFramePr>
        <p:xfrm>
          <a:off x="981325" y="744125"/>
          <a:ext cx="3000000" cy="3000000"/>
        </p:xfrm>
        <a:graphic>
          <a:graphicData uri="http://schemas.openxmlformats.org/drawingml/2006/table">
            <a:tbl>
              <a:tblPr>
                <a:noFill/>
                <a:tableStyleId>{84E7F95E-D140-4FDB-816A-954B92A31C49}</a:tableStyleId>
              </a:tblPr>
              <a:tblGrid>
                <a:gridCol w="4223250"/>
                <a:gridCol w="3647475"/>
              </a:tblGrid>
              <a:tr h="290150">
                <a:tc>
                  <a:txBody>
                    <a:bodyPr/>
                    <a:lstStyle/>
                    <a:p>
                      <a:pPr indent="0" lvl="0" marL="12700" marR="0" rtl="0" algn="l">
                        <a:lnSpc>
                          <a:spcPct val="100000"/>
                        </a:lnSpc>
                        <a:spcBef>
                          <a:spcPts val="0"/>
                        </a:spcBef>
                        <a:spcAft>
                          <a:spcPts val="0"/>
                        </a:spcAft>
                        <a:buClr>
                          <a:schemeClr val="dk1"/>
                        </a:buClr>
                        <a:buSzPts val="1550"/>
                        <a:buFont typeface="Arial"/>
                        <a:buNone/>
                      </a:pPr>
                      <a:r>
                        <a:rPr b="1" lang="en" sz="1550" u="none" cap="none" strike="noStrike">
                          <a:solidFill>
                            <a:schemeClr val="dk1"/>
                          </a:solidFill>
                        </a:rPr>
                        <a:t>Internal</a:t>
                      </a:r>
                      <a:endParaRPr b="1" sz="17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600"/>
                        <a:buFont typeface="Arial"/>
                        <a:buNone/>
                      </a:pPr>
                      <a:r>
                        <a:rPr b="1" lang="en" sz="1600" u="none" cap="none" strike="noStrike">
                          <a:solidFill>
                            <a:schemeClr val="dk1"/>
                          </a:solidFill>
                        </a:rPr>
                        <a:t>External</a:t>
                      </a:r>
                      <a:endParaRPr b="1" sz="1700" u="none" cap="none" strike="noStrike"/>
                    </a:p>
                  </a:txBody>
                  <a:tcPr marT="91425" marB="91425" marR="91425" marL="91425"/>
                </a:tc>
              </a:tr>
              <a:tr h="290150">
                <a:tc>
                  <a:txBody>
                    <a:bodyPr/>
                    <a:lstStyle/>
                    <a:p>
                      <a:pPr indent="-314325" lvl="0" marL="457200" marR="0" rtl="0" algn="l">
                        <a:lnSpc>
                          <a:spcPct val="100000"/>
                        </a:lnSpc>
                        <a:spcBef>
                          <a:spcPts val="0"/>
                        </a:spcBef>
                        <a:spcAft>
                          <a:spcPts val="0"/>
                        </a:spcAft>
                        <a:buClr>
                          <a:schemeClr val="dk1"/>
                        </a:buClr>
                        <a:buSzPts val="1350"/>
                        <a:buFont typeface="Arial"/>
                        <a:buChar char="●"/>
                      </a:pPr>
                      <a:r>
                        <a:rPr lang="en" sz="1350" u="none" cap="none" strike="noStrike">
                          <a:solidFill>
                            <a:schemeClr val="dk1"/>
                          </a:solidFill>
                        </a:rPr>
                        <a:t>Educational Qualifications</a:t>
                      </a:r>
                      <a:endParaRPr sz="1400" u="none" cap="none" strike="noStrike"/>
                    </a:p>
                  </a:txBody>
                  <a:tcPr marT="91425" marB="91425" marR="91425" marL="91425"/>
                </a:tc>
                <a:tc>
                  <a:txBody>
                    <a:bodyPr/>
                    <a:lstStyle/>
                    <a:p>
                      <a:pPr indent="-311150" lvl="0" marL="457200" marR="0" rtl="0" algn="l">
                        <a:lnSpc>
                          <a:spcPct val="100000"/>
                        </a:lnSpc>
                        <a:spcBef>
                          <a:spcPts val="0"/>
                        </a:spcBef>
                        <a:spcAft>
                          <a:spcPts val="0"/>
                        </a:spcAft>
                        <a:buClr>
                          <a:schemeClr val="dk1"/>
                        </a:buClr>
                        <a:buSzPts val="1300"/>
                        <a:buFont typeface="Arial"/>
                        <a:buChar char="●"/>
                      </a:pPr>
                      <a:r>
                        <a:rPr lang="en" sz="1300" u="none" cap="none" strike="noStrike">
                          <a:solidFill>
                            <a:schemeClr val="dk1"/>
                          </a:solidFill>
                        </a:rPr>
                        <a:t>Assistance from Govt.</a:t>
                      </a:r>
                      <a:endParaRPr sz="1400" u="none" cap="none" strike="noStrike"/>
                    </a:p>
                  </a:txBody>
                  <a:tcPr marT="91425" marB="91425" marR="91425" marL="91425"/>
                </a:tc>
              </a:tr>
              <a:tr h="290150">
                <a:tc>
                  <a:txBody>
                    <a:bodyPr/>
                    <a:lstStyle/>
                    <a:p>
                      <a:pPr indent="-311150" lvl="0" marL="457200" marR="0" rtl="0" algn="l">
                        <a:lnSpc>
                          <a:spcPct val="100000"/>
                        </a:lnSpc>
                        <a:spcBef>
                          <a:spcPts val="0"/>
                        </a:spcBef>
                        <a:spcAft>
                          <a:spcPts val="0"/>
                        </a:spcAft>
                        <a:buClr>
                          <a:schemeClr val="dk1"/>
                        </a:buClr>
                        <a:buSzPts val="1300"/>
                        <a:buFont typeface="Arial"/>
                        <a:buChar char="●"/>
                      </a:pPr>
                      <a:r>
                        <a:rPr lang="en" sz="1300" u="none" cap="none" strike="noStrike">
                          <a:solidFill>
                            <a:schemeClr val="dk1"/>
                          </a:solidFill>
                        </a:rPr>
                        <a:t>Occupational Experience</a:t>
                      </a:r>
                      <a:endParaRPr sz="1400" u="none" cap="none" strike="noStrike"/>
                    </a:p>
                  </a:txBody>
                  <a:tcPr marT="91425" marB="91425" marR="91425" marL="91425"/>
                </a:tc>
                <a:tc>
                  <a:txBody>
                    <a:bodyPr/>
                    <a:lstStyle/>
                    <a:p>
                      <a:pPr indent="-317500" lvl="0" marL="457200" marR="0" rtl="0" algn="l">
                        <a:lnSpc>
                          <a:spcPct val="100000"/>
                        </a:lnSpc>
                        <a:spcBef>
                          <a:spcPts val="0"/>
                        </a:spcBef>
                        <a:spcAft>
                          <a:spcPts val="0"/>
                        </a:spcAft>
                        <a:buClr>
                          <a:schemeClr val="dk1"/>
                        </a:buClr>
                        <a:buSzPts val="1400"/>
                        <a:buFont typeface="Arial"/>
                        <a:buChar char="●"/>
                      </a:pPr>
                      <a:r>
                        <a:rPr lang="en" sz="1300" u="none" cap="none" strike="noStrike">
                          <a:solidFill>
                            <a:schemeClr val="dk1"/>
                          </a:solidFill>
                        </a:rPr>
                        <a:t>Assistance from financial </a:t>
                      </a:r>
                      <a:r>
                        <a:rPr lang="en" sz="1350" u="none" cap="none" strike="noStrike">
                          <a:solidFill>
                            <a:schemeClr val="dk1"/>
                          </a:solidFill>
                        </a:rPr>
                        <a:t>Institutions</a:t>
                      </a:r>
                      <a:endParaRPr sz="1400" u="none" cap="none" strike="noStrike"/>
                    </a:p>
                  </a:txBody>
                  <a:tcPr marT="91425" marB="91425" marR="91425" marL="91425"/>
                </a:tc>
              </a:tr>
              <a:tr h="576625">
                <a:tc>
                  <a:txBody>
                    <a:bodyPr/>
                    <a:lstStyle/>
                    <a:p>
                      <a:pPr indent="-314325" lvl="0" marL="457200" marR="5080" rtl="0" algn="l">
                        <a:lnSpc>
                          <a:spcPct val="106700"/>
                        </a:lnSpc>
                        <a:spcBef>
                          <a:spcPts val="0"/>
                        </a:spcBef>
                        <a:spcAft>
                          <a:spcPts val="0"/>
                        </a:spcAft>
                        <a:buClr>
                          <a:schemeClr val="dk1"/>
                        </a:buClr>
                        <a:buSzPts val="1350"/>
                        <a:buFont typeface="Arial"/>
                        <a:buChar char="●"/>
                      </a:pPr>
                      <a:r>
                        <a:rPr lang="en" sz="1350" u="none" cap="none" strike="noStrike">
                          <a:solidFill>
                            <a:schemeClr val="dk1"/>
                          </a:solidFill>
                        </a:rPr>
                        <a:t>Desire to work independently  in manufacturing line</a:t>
                      </a:r>
                      <a:endParaRPr sz="1400" u="none" cap="none" strike="noStrike"/>
                    </a:p>
                  </a:txBody>
                  <a:tcPr marT="91425" marB="91425" marR="91425" marL="91425"/>
                </a:tc>
                <a:tc>
                  <a:txBody>
                    <a:bodyPr/>
                    <a:lstStyle/>
                    <a:p>
                      <a:pPr indent="-314325" lvl="0" marL="457200" marR="5080" rtl="0" algn="l">
                        <a:lnSpc>
                          <a:spcPct val="105200"/>
                        </a:lnSpc>
                        <a:spcBef>
                          <a:spcPts val="0"/>
                        </a:spcBef>
                        <a:spcAft>
                          <a:spcPts val="0"/>
                        </a:spcAft>
                        <a:buClr>
                          <a:schemeClr val="dk1"/>
                        </a:buClr>
                        <a:buSzPts val="1350"/>
                        <a:buFont typeface="Arial"/>
                        <a:buChar char="●"/>
                      </a:pPr>
                      <a:r>
                        <a:rPr lang="en" sz="1350" u="none" cap="none" strike="noStrike">
                          <a:solidFill>
                            <a:schemeClr val="dk1"/>
                          </a:solidFill>
                        </a:rPr>
                        <a:t>Availability of technology/  raw-materials</a:t>
                      </a:r>
                      <a:endParaRPr sz="1400" u="none" cap="none" strike="noStrike"/>
                    </a:p>
                  </a:txBody>
                  <a:tcPr marT="91425" marB="91425" marR="91425" marL="91425"/>
                </a:tc>
              </a:tr>
              <a:tr h="569650">
                <a:tc>
                  <a:txBody>
                    <a:bodyPr/>
                    <a:lstStyle/>
                    <a:p>
                      <a:pPr indent="-311150" lvl="0" marL="457200" marR="5080" rtl="0" algn="l">
                        <a:lnSpc>
                          <a:spcPct val="111500"/>
                        </a:lnSpc>
                        <a:spcBef>
                          <a:spcPts val="0"/>
                        </a:spcBef>
                        <a:spcAft>
                          <a:spcPts val="0"/>
                        </a:spcAft>
                        <a:buClr>
                          <a:schemeClr val="dk1"/>
                        </a:buClr>
                        <a:buSzPts val="1300"/>
                        <a:buFont typeface="Arial"/>
                        <a:buChar char="●"/>
                      </a:pPr>
                      <a:r>
                        <a:rPr lang="en" sz="1300" u="none" cap="none" strike="noStrike">
                          <a:solidFill>
                            <a:schemeClr val="dk1"/>
                          </a:solidFill>
                        </a:rPr>
                        <a:t>Desire to branch out to  manufacturing from present  occupation.</a:t>
                      </a:r>
                      <a:endParaRPr sz="1400" u="none" cap="none" strike="noStrike"/>
                    </a:p>
                  </a:txBody>
                  <a:tcPr marT="91425" marB="91425" marR="91425" marL="91425"/>
                </a:tc>
                <a:tc>
                  <a:txBody>
                    <a:bodyPr/>
                    <a:lstStyle/>
                    <a:p>
                      <a:pPr indent="-314325" lvl="0" marL="457200" marR="5080" rtl="0" algn="l">
                        <a:lnSpc>
                          <a:spcPct val="106700"/>
                        </a:lnSpc>
                        <a:spcBef>
                          <a:spcPts val="0"/>
                        </a:spcBef>
                        <a:spcAft>
                          <a:spcPts val="0"/>
                        </a:spcAft>
                        <a:buClr>
                          <a:schemeClr val="dk1"/>
                        </a:buClr>
                        <a:buSzPts val="1350"/>
                        <a:buFont typeface="Arial"/>
                        <a:buChar char="●"/>
                      </a:pPr>
                      <a:r>
                        <a:rPr lang="en" sz="1350" u="none" cap="none" strike="noStrike">
                          <a:solidFill>
                            <a:schemeClr val="dk1"/>
                          </a:solidFill>
                        </a:rPr>
                        <a:t>Demand of a particular  product</a:t>
                      </a:r>
                      <a:endParaRPr sz="1400" u="none" cap="none" strike="noStrike"/>
                    </a:p>
                  </a:txBody>
                  <a:tcPr marT="91425" marB="91425" marR="91425" marL="91425"/>
                </a:tc>
              </a:tr>
              <a:tr h="472400">
                <a:tc>
                  <a:txBody>
                    <a:bodyPr/>
                    <a:lstStyle/>
                    <a:p>
                      <a:pPr indent="-314325" lvl="0" marL="457200" marR="0" rtl="0" algn="l">
                        <a:lnSpc>
                          <a:spcPct val="100000"/>
                        </a:lnSpc>
                        <a:spcBef>
                          <a:spcPts val="0"/>
                        </a:spcBef>
                        <a:spcAft>
                          <a:spcPts val="0"/>
                        </a:spcAft>
                        <a:buClr>
                          <a:schemeClr val="dk1"/>
                        </a:buClr>
                        <a:buSzPts val="1350"/>
                        <a:buFont typeface="Arial"/>
                        <a:buChar char="●"/>
                      </a:pPr>
                      <a:r>
                        <a:rPr lang="en" sz="1350" u="none" cap="none" strike="noStrike">
                          <a:solidFill>
                            <a:schemeClr val="dk1"/>
                          </a:solidFill>
                        </a:rPr>
                        <a:t>Family background</a:t>
                      </a:r>
                      <a:endParaRPr sz="1350" u="none" cap="none" strike="noStrike">
                        <a:solidFill>
                          <a:schemeClr val="dk1"/>
                        </a:solidFill>
                      </a:endParaRPr>
                    </a:p>
                  </a:txBody>
                  <a:tcPr marT="91425" marB="91425" marR="91425" marL="91425"/>
                </a:tc>
                <a:tc>
                  <a:txBody>
                    <a:bodyPr/>
                    <a:lstStyle/>
                    <a:p>
                      <a:pPr indent="-317500" lvl="0" marL="457200" marR="0" rtl="0" algn="l">
                        <a:lnSpc>
                          <a:spcPct val="100000"/>
                        </a:lnSpc>
                        <a:spcBef>
                          <a:spcPts val="0"/>
                        </a:spcBef>
                        <a:spcAft>
                          <a:spcPts val="0"/>
                        </a:spcAft>
                        <a:buClr>
                          <a:schemeClr val="dk1"/>
                        </a:buClr>
                        <a:buSzPts val="1400"/>
                        <a:buFont typeface="Arial"/>
                        <a:buChar char="●"/>
                      </a:pPr>
                      <a:r>
                        <a:rPr lang="en" sz="1300" u="none" cap="none" strike="noStrike">
                          <a:solidFill>
                            <a:schemeClr val="dk1"/>
                          </a:solidFill>
                        </a:rPr>
                        <a:t>Wanted to utilise excess </a:t>
                      </a:r>
                      <a:r>
                        <a:rPr lang="en" sz="1350" u="none" cap="none" strike="noStrike">
                          <a:solidFill>
                            <a:schemeClr val="dk1"/>
                          </a:solidFill>
                        </a:rPr>
                        <a:t>Money  *Euzancia1 help from non-  government sources.</a:t>
                      </a:r>
                      <a:endParaRPr sz="1300" u="none" cap="none" strike="noStrike">
                        <a:solidFill>
                          <a:schemeClr val="dk1"/>
                        </a:solidFill>
                      </a:endParaRPr>
                    </a:p>
                  </a:txBody>
                  <a:tcPr marT="91425" marB="91425" marR="91425" marL="91425"/>
                </a:tc>
              </a:tr>
              <a:tr h="380975">
                <a:tc>
                  <a:txBody>
                    <a:bodyPr/>
                    <a:lstStyle/>
                    <a:p>
                      <a:pPr indent="-317500" lvl="0" marL="457200" marR="0" rtl="0" algn="l">
                        <a:lnSpc>
                          <a:spcPct val="100000"/>
                        </a:lnSpc>
                        <a:spcBef>
                          <a:spcPts val="0"/>
                        </a:spcBef>
                        <a:spcAft>
                          <a:spcPts val="0"/>
                        </a:spcAft>
                        <a:buClr>
                          <a:srgbClr val="000000"/>
                        </a:buClr>
                        <a:buSzPts val="1400"/>
                        <a:buFont typeface="Arial"/>
                        <a:buChar char="●"/>
                      </a:pPr>
                      <a:r>
                        <a:rPr lang="en" sz="1400" u="none" cap="none" strike="noStrike"/>
                        <a:t>To engage family members along with himself</a:t>
                      </a:r>
                      <a:endParaRPr sz="1400" u="none" cap="none" strike="noStrike"/>
                    </a:p>
                  </a:txBody>
                  <a:tcPr marT="91425" marB="91425" marR="91425" marL="91425"/>
                </a:tc>
                <a:tc>
                  <a:txBody>
                    <a:bodyPr/>
                    <a:lstStyle/>
                    <a:p>
                      <a:pPr indent="0" lvl="0" marL="26797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r h="380975">
                <a:tc>
                  <a:txBody>
                    <a:bodyPr/>
                    <a:lstStyle/>
                    <a:p>
                      <a:pPr indent="-317500" lvl="0" marL="457200" marR="0" rtl="0" algn="l">
                        <a:lnSpc>
                          <a:spcPct val="100000"/>
                        </a:lnSpc>
                        <a:spcBef>
                          <a:spcPts val="0"/>
                        </a:spcBef>
                        <a:spcAft>
                          <a:spcPts val="0"/>
                        </a:spcAft>
                        <a:buClr>
                          <a:srgbClr val="000000"/>
                        </a:buClr>
                        <a:buSzPts val="1400"/>
                        <a:buFont typeface="Arial"/>
                        <a:buChar char="●"/>
                      </a:pPr>
                      <a:r>
                        <a:rPr lang="en" sz="1400" u="none" cap="none" strike="noStrike"/>
                        <a:t>To possess social prestige </a:t>
                      </a:r>
                      <a:endParaRPr sz="1400" u="none" cap="none" strike="noStrike"/>
                    </a:p>
                  </a:txBody>
                  <a:tcPr marT="91425" marB="91425" marR="91425" marL="91425"/>
                </a:tc>
                <a:tc>
                  <a:txBody>
                    <a:bodyPr/>
                    <a:lstStyle/>
                    <a:p>
                      <a:pPr indent="0" lvl="0" marL="26797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7"/>
          <p:cNvSpPr txBox="1"/>
          <p:nvPr>
            <p:ph idx="1" type="body"/>
          </p:nvPr>
        </p:nvSpPr>
        <p:spPr>
          <a:xfrm>
            <a:off x="365075" y="171725"/>
            <a:ext cx="8389200" cy="4802400"/>
          </a:xfrm>
          <a:prstGeom prst="rect">
            <a:avLst/>
          </a:prstGeom>
          <a:noFill/>
          <a:ln>
            <a:noFill/>
          </a:ln>
        </p:spPr>
        <p:txBody>
          <a:bodyPr anchorCtr="0" anchor="t" bIns="91425" lIns="91425" spcFirstLastPara="1" rIns="91425" wrap="square" tIns="91425">
            <a:normAutofit fontScale="40000" lnSpcReduction="10000"/>
          </a:bodyPr>
          <a:lstStyle/>
          <a:p>
            <a:pPr indent="0" lvl="0" marL="0" rtl="0" algn="l">
              <a:lnSpc>
                <a:spcPct val="117000"/>
              </a:lnSpc>
              <a:spcBef>
                <a:spcPts val="0"/>
              </a:spcBef>
              <a:spcAft>
                <a:spcPts val="0"/>
              </a:spcAft>
              <a:buSzPct val="64304"/>
              <a:buNone/>
            </a:pPr>
            <a:r>
              <a:rPr b="1" lang="en" sz="6998">
                <a:solidFill>
                  <a:schemeClr val="dk1"/>
                </a:solidFill>
                <a:highlight>
                  <a:srgbClr val="FFFFFF"/>
                </a:highlight>
                <a:latin typeface="Roboto"/>
                <a:ea typeface="Roboto"/>
                <a:cs typeface="Roboto"/>
                <a:sym typeface="Roboto"/>
              </a:rPr>
              <a:t>Entrepreneurial Leadership Characteristics</a:t>
            </a:r>
            <a:r>
              <a:rPr b="1" lang="en" sz="6271">
                <a:solidFill>
                  <a:schemeClr val="dk1"/>
                </a:solidFill>
                <a:highlight>
                  <a:srgbClr val="FFFFFF"/>
                </a:highlight>
                <a:latin typeface="Roboto"/>
                <a:ea typeface="Roboto"/>
                <a:cs typeface="Roboto"/>
                <a:sym typeface="Roboto"/>
              </a:rPr>
              <a:t>: </a:t>
            </a:r>
            <a:endParaRPr b="1" sz="6271">
              <a:solidFill>
                <a:schemeClr val="dk1"/>
              </a:solidFill>
              <a:highlight>
                <a:srgbClr val="FFFFFF"/>
              </a:highlight>
              <a:latin typeface="Roboto"/>
              <a:ea typeface="Roboto"/>
              <a:cs typeface="Roboto"/>
              <a:sym typeface="Roboto"/>
            </a:endParaRPr>
          </a:p>
          <a:p>
            <a:pPr indent="0" lvl="0" marL="0" rtl="0" algn="l">
              <a:lnSpc>
                <a:spcPct val="117000"/>
              </a:lnSpc>
              <a:spcBef>
                <a:spcPts val="0"/>
              </a:spcBef>
              <a:spcAft>
                <a:spcPts val="0"/>
              </a:spcAft>
              <a:buSzPct val="90000"/>
              <a:buNone/>
            </a:pPr>
            <a:r>
              <a:t/>
            </a:r>
            <a:endParaRPr sz="5000">
              <a:solidFill>
                <a:schemeClr val="dk1"/>
              </a:solidFill>
              <a:highlight>
                <a:srgbClr val="FFFFFF"/>
              </a:highlight>
              <a:latin typeface="Roboto"/>
              <a:ea typeface="Roboto"/>
              <a:cs typeface="Roboto"/>
              <a:sym typeface="Roboto"/>
            </a:endParaRPr>
          </a:p>
          <a:p>
            <a:pPr indent="-240030" lvl="0" marL="457200" rtl="0" algn="l">
              <a:lnSpc>
                <a:spcPct val="117000"/>
              </a:lnSpc>
              <a:spcBef>
                <a:spcPts val="0"/>
              </a:spcBef>
              <a:spcAft>
                <a:spcPts val="0"/>
              </a:spcAft>
              <a:buClr>
                <a:schemeClr val="dk1"/>
              </a:buClr>
              <a:buSzPts val="180"/>
              <a:buFont typeface="Roboto"/>
              <a:buChar char="●"/>
            </a:pPr>
            <a:r>
              <a:rPr lang="en" sz="4250">
                <a:solidFill>
                  <a:schemeClr val="dk1"/>
                </a:solidFill>
                <a:highlight>
                  <a:srgbClr val="FFFFFF"/>
                </a:highlight>
                <a:latin typeface="Roboto"/>
                <a:ea typeface="Roboto"/>
                <a:cs typeface="Roboto"/>
                <a:sym typeface="Roboto"/>
              </a:rPr>
              <a:t>Entrepreneurial leadership involves </a:t>
            </a:r>
            <a:r>
              <a:rPr lang="en" sz="4250">
                <a:solidFill>
                  <a:srgbClr val="FF0000"/>
                </a:solidFill>
                <a:highlight>
                  <a:srgbClr val="FFFFFF"/>
                </a:highlight>
                <a:latin typeface="Roboto"/>
                <a:ea typeface="Roboto"/>
                <a:cs typeface="Roboto"/>
                <a:sym typeface="Roboto"/>
              </a:rPr>
              <a:t>organizing and motivating a group of people to achieve a common objective</a:t>
            </a:r>
            <a:r>
              <a:rPr lang="en" sz="4250">
                <a:solidFill>
                  <a:schemeClr val="dk1"/>
                </a:solidFill>
                <a:highlight>
                  <a:srgbClr val="FFFFFF"/>
                </a:highlight>
                <a:latin typeface="Roboto"/>
                <a:ea typeface="Roboto"/>
                <a:cs typeface="Roboto"/>
                <a:sym typeface="Roboto"/>
              </a:rPr>
              <a:t> through </a:t>
            </a:r>
            <a:endParaRPr sz="4250">
              <a:solidFill>
                <a:schemeClr val="dk1"/>
              </a:solidFill>
              <a:highlight>
                <a:srgbClr val="FFFFFF"/>
              </a:highlight>
              <a:latin typeface="Roboto"/>
              <a:ea typeface="Roboto"/>
              <a:cs typeface="Roboto"/>
              <a:sym typeface="Roboto"/>
            </a:endParaRPr>
          </a:p>
          <a:p>
            <a:pPr indent="-245109" lvl="1" marL="914400" rtl="0" algn="l">
              <a:lnSpc>
                <a:spcPct val="117000"/>
              </a:lnSpc>
              <a:spcBef>
                <a:spcPts val="0"/>
              </a:spcBef>
              <a:spcAft>
                <a:spcPts val="0"/>
              </a:spcAft>
              <a:buClr>
                <a:schemeClr val="dk1"/>
              </a:buClr>
              <a:buSzPts val="260"/>
              <a:buFont typeface="Roboto"/>
              <a:buChar char="○"/>
            </a:pPr>
            <a:r>
              <a:t/>
            </a:r>
            <a:endParaRPr sz="4250">
              <a:solidFill>
                <a:schemeClr val="dk1"/>
              </a:solidFill>
              <a:highlight>
                <a:srgbClr val="FFFFFF"/>
              </a:highlight>
              <a:latin typeface="Roboto"/>
              <a:ea typeface="Roboto"/>
              <a:cs typeface="Roboto"/>
              <a:sym typeface="Roboto"/>
            </a:endParaRPr>
          </a:p>
          <a:p>
            <a:pPr indent="-245109" lvl="1" marL="914400" rtl="0" algn="l">
              <a:lnSpc>
                <a:spcPct val="117000"/>
              </a:lnSpc>
              <a:spcBef>
                <a:spcPts val="0"/>
              </a:spcBef>
              <a:spcAft>
                <a:spcPts val="0"/>
              </a:spcAft>
              <a:buClr>
                <a:schemeClr val="dk1"/>
              </a:buClr>
              <a:buSzPts val="260"/>
              <a:buFont typeface="Roboto"/>
              <a:buChar char="○"/>
            </a:pPr>
            <a:r>
              <a:rPr lang="en" sz="4250">
                <a:solidFill>
                  <a:schemeClr val="dk1"/>
                </a:solidFill>
                <a:highlight>
                  <a:srgbClr val="FFFFFF"/>
                </a:highlight>
                <a:latin typeface="Roboto"/>
                <a:ea typeface="Roboto"/>
                <a:cs typeface="Roboto"/>
                <a:sym typeface="Roboto"/>
              </a:rPr>
              <a:t>innovation, </a:t>
            </a:r>
            <a:endParaRPr sz="4250">
              <a:solidFill>
                <a:schemeClr val="dk1"/>
              </a:solidFill>
              <a:highlight>
                <a:srgbClr val="FFFFFF"/>
              </a:highlight>
              <a:latin typeface="Roboto"/>
              <a:ea typeface="Roboto"/>
              <a:cs typeface="Roboto"/>
              <a:sym typeface="Roboto"/>
            </a:endParaRPr>
          </a:p>
          <a:p>
            <a:pPr indent="-245109" lvl="1" marL="914400" rtl="0" algn="l">
              <a:lnSpc>
                <a:spcPct val="117000"/>
              </a:lnSpc>
              <a:spcBef>
                <a:spcPts val="0"/>
              </a:spcBef>
              <a:spcAft>
                <a:spcPts val="0"/>
              </a:spcAft>
              <a:buClr>
                <a:schemeClr val="dk1"/>
              </a:buClr>
              <a:buSzPts val="260"/>
              <a:buFont typeface="Roboto"/>
              <a:buChar char="○"/>
            </a:pPr>
            <a:r>
              <a:rPr lang="en" sz="4250">
                <a:solidFill>
                  <a:schemeClr val="dk1"/>
                </a:solidFill>
                <a:highlight>
                  <a:srgbClr val="FFFFFF"/>
                </a:highlight>
                <a:latin typeface="Roboto"/>
                <a:ea typeface="Roboto"/>
                <a:cs typeface="Roboto"/>
                <a:sym typeface="Roboto"/>
              </a:rPr>
              <a:t>risk optimization, </a:t>
            </a:r>
            <a:endParaRPr sz="4250">
              <a:solidFill>
                <a:schemeClr val="dk1"/>
              </a:solidFill>
              <a:highlight>
                <a:srgbClr val="FFFFFF"/>
              </a:highlight>
              <a:latin typeface="Roboto"/>
              <a:ea typeface="Roboto"/>
              <a:cs typeface="Roboto"/>
              <a:sym typeface="Roboto"/>
            </a:endParaRPr>
          </a:p>
          <a:p>
            <a:pPr indent="-245109" lvl="1" marL="914400" rtl="0" algn="l">
              <a:lnSpc>
                <a:spcPct val="117000"/>
              </a:lnSpc>
              <a:spcBef>
                <a:spcPts val="0"/>
              </a:spcBef>
              <a:spcAft>
                <a:spcPts val="0"/>
              </a:spcAft>
              <a:buClr>
                <a:schemeClr val="dk1"/>
              </a:buClr>
              <a:buSzPts val="260"/>
              <a:buFont typeface="Roboto"/>
              <a:buChar char="○"/>
            </a:pPr>
            <a:r>
              <a:rPr lang="en" sz="4250">
                <a:solidFill>
                  <a:schemeClr val="dk1"/>
                </a:solidFill>
                <a:highlight>
                  <a:srgbClr val="FFFFFF"/>
                </a:highlight>
                <a:latin typeface="Roboto"/>
                <a:ea typeface="Roboto"/>
                <a:cs typeface="Roboto"/>
                <a:sym typeface="Roboto"/>
              </a:rPr>
              <a:t>taking advantage of opportunities, and </a:t>
            </a:r>
            <a:endParaRPr sz="4250">
              <a:solidFill>
                <a:schemeClr val="dk1"/>
              </a:solidFill>
              <a:highlight>
                <a:srgbClr val="FFFFFF"/>
              </a:highlight>
              <a:latin typeface="Roboto"/>
              <a:ea typeface="Roboto"/>
              <a:cs typeface="Roboto"/>
              <a:sym typeface="Roboto"/>
            </a:endParaRPr>
          </a:p>
          <a:p>
            <a:pPr indent="-245109" lvl="1" marL="914400" rtl="0" algn="l">
              <a:lnSpc>
                <a:spcPct val="117000"/>
              </a:lnSpc>
              <a:spcBef>
                <a:spcPts val="0"/>
              </a:spcBef>
              <a:spcAft>
                <a:spcPts val="0"/>
              </a:spcAft>
              <a:buClr>
                <a:schemeClr val="dk1"/>
              </a:buClr>
              <a:buSzPts val="260"/>
              <a:buFont typeface="Roboto"/>
              <a:buChar char="○"/>
            </a:pPr>
            <a:r>
              <a:rPr lang="en" sz="4250">
                <a:solidFill>
                  <a:schemeClr val="dk1"/>
                </a:solidFill>
                <a:highlight>
                  <a:srgbClr val="FFFFFF"/>
                </a:highlight>
                <a:latin typeface="Roboto"/>
                <a:ea typeface="Roboto"/>
                <a:cs typeface="Roboto"/>
                <a:sym typeface="Roboto"/>
              </a:rPr>
              <a:t>managing the dynamic organizational environment.</a:t>
            </a:r>
            <a:endParaRPr sz="4250">
              <a:solidFill>
                <a:schemeClr val="dk1"/>
              </a:solidFill>
              <a:highlight>
                <a:srgbClr val="FFFFFF"/>
              </a:highlight>
              <a:latin typeface="Roboto"/>
              <a:ea typeface="Roboto"/>
              <a:cs typeface="Roboto"/>
              <a:sym typeface="Roboto"/>
            </a:endParaRPr>
          </a:p>
          <a:p>
            <a:pPr indent="0" lvl="0" marL="914400" rtl="0" algn="l">
              <a:lnSpc>
                <a:spcPct val="117000"/>
              </a:lnSpc>
              <a:spcBef>
                <a:spcPts val="0"/>
              </a:spcBef>
              <a:spcAft>
                <a:spcPts val="0"/>
              </a:spcAft>
              <a:buSzPct val="105882"/>
              <a:buNone/>
            </a:pPr>
            <a:r>
              <a:t/>
            </a:r>
            <a:endParaRPr sz="4250">
              <a:solidFill>
                <a:schemeClr val="dk1"/>
              </a:solidFill>
              <a:highlight>
                <a:srgbClr val="FFFFFF"/>
              </a:highlight>
              <a:latin typeface="Roboto"/>
              <a:ea typeface="Roboto"/>
              <a:cs typeface="Roboto"/>
              <a:sym typeface="Roboto"/>
            </a:endParaRPr>
          </a:p>
          <a:p>
            <a:pPr indent="-259080" lvl="0" marL="457200" marR="0" rtl="0" algn="l">
              <a:lnSpc>
                <a:spcPct val="117000"/>
              </a:lnSpc>
              <a:spcBef>
                <a:spcPts val="0"/>
              </a:spcBef>
              <a:spcAft>
                <a:spcPts val="0"/>
              </a:spcAft>
              <a:buClr>
                <a:schemeClr val="dk1"/>
              </a:buClr>
              <a:buSzPct val="28235"/>
              <a:buFont typeface="Roboto"/>
              <a:buChar char="●"/>
            </a:pPr>
            <a:r>
              <a:rPr lang="en" sz="4250">
                <a:solidFill>
                  <a:schemeClr val="dk1"/>
                </a:solidFill>
                <a:highlight>
                  <a:srgbClr val="FFFFFF"/>
                </a:highlight>
                <a:latin typeface="Roboto"/>
                <a:ea typeface="Roboto"/>
                <a:cs typeface="Roboto"/>
                <a:sym typeface="Roboto"/>
              </a:rPr>
              <a:t>The</a:t>
            </a:r>
            <a:r>
              <a:rPr lang="en" sz="4691">
                <a:solidFill>
                  <a:schemeClr val="dk1"/>
                </a:solidFill>
                <a:highlight>
                  <a:srgbClr val="FFFFFF"/>
                </a:highlight>
                <a:latin typeface="Georgia"/>
                <a:ea typeface="Georgia"/>
                <a:cs typeface="Georgia"/>
                <a:sym typeface="Georgia"/>
              </a:rPr>
              <a:t> traditional corporate mindset has</a:t>
            </a:r>
            <a:r>
              <a:rPr lang="en" sz="4691">
                <a:solidFill>
                  <a:srgbClr val="FF0000"/>
                </a:solidFill>
                <a:highlight>
                  <a:srgbClr val="FFFFFF"/>
                </a:highlight>
                <a:latin typeface="Georgia"/>
                <a:ea typeface="Georgia"/>
                <a:cs typeface="Georgia"/>
                <a:sym typeface="Georgia"/>
              </a:rPr>
              <a:t> </a:t>
            </a:r>
            <a:endParaRPr sz="4691">
              <a:solidFill>
                <a:srgbClr val="FF0000"/>
              </a:solidFill>
              <a:highlight>
                <a:srgbClr val="FFFFFF"/>
              </a:highlight>
              <a:latin typeface="Georgia"/>
              <a:ea typeface="Georgia"/>
              <a:cs typeface="Georgia"/>
              <a:sym typeface="Georgia"/>
            </a:endParaRPr>
          </a:p>
          <a:p>
            <a:pPr indent="-264167" lvl="1" marL="914400" marR="0" rtl="0" algn="l">
              <a:lnSpc>
                <a:spcPct val="117000"/>
              </a:lnSpc>
              <a:spcBef>
                <a:spcPts val="0"/>
              </a:spcBef>
              <a:spcAft>
                <a:spcPts val="0"/>
              </a:spcAft>
              <a:buClr>
                <a:schemeClr val="dk1"/>
              </a:buClr>
              <a:buSzPct val="29839"/>
              <a:buFont typeface="Roboto"/>
              <a:buChar char="○"/>
            </a:pPr>
            <a:r>
              <a:rPr lang="en" sz="4691">
                <a:solidFill>
                  <a:srgbClr val="FF0000"/>
                </a:solidFill>
                <a:highlight>
                  <a:srgbClr val="FFFFFF"/>
                </a:highlight>
                <a:latin typeface="Georgia"/>
                <a:ea typeface="Georgia"/>
                <a:cs typeface="Georgia"/>
                <a:sym typeface="Georgia"/>
              </a:rPr>
              <a:t>its focus on systems and processes</a:t>
            </a:r>
            <a:r>
              <a:rPr lang="en" sz="4691">
                <a:solidFill>
                  <a:schemeClr val="dk1"/>
                </a:solidFill>
                <a:highlight>
                  <a:srgbClr val="FFFFFF"/>
                </a:highlight>
                <a:latin typeface="Georgia"/>
                <a:ea typeface="Georgia"/>
                <a:cs typeface="Georgia"/>
                <a:sym typeface="Georgia"/>
              </a:rPr>
              <a:t>, </a:t>
            </a:r>
            <a:endParaRPr sz="4691">
              <a:solidFill>
                <a:schemeClr val="dk1"/>
              </a:solidFill>
              <a:highlight>
                <a:srgbClr val="FFFFFF"/>
              </a:highlight>
              <a:latin typeface="Georgia"/>
              <a:ea typeface="Georgia"/>
              <a:cs typeface="Georgia"/>
              <a:sym typeface="Georgia"/>
            </a:endParaRPr>
          </a:p>
          <a:p>
            <a:pPr indent="-347794" lvl="1" marL="914400" marR="0" rtl="0" algn="l">
              <a:lnSpc>
                <a:spcPct val="117000"/>
              </a:lnSpc>
              <a:spcBef>
                <a:spcPts val="0"/>
              </a:spcBef>
              <a:spcAft>
                <a:spcPts val="0"/>
              </a:spcAft>
              <a:buClr>
                <a:schemeClr val="dk1"/>
              </a:buClr>
              <a:buSzPct val="100000"/>
              <a:buFont typeface="Georgia"/>
              <a:buChar char="○"/>
            </a:pPr>
            <a:r>
              <a:t/>
            </a:r>
            <a:endParaRPr sz="4691">
              <a:solidFill>
                <a:schemeClr val="dk1"/>
              </a:solidFill>
              <a:highlight>
                <a:srgbClr val="FFFFFF"/>
              </a:highlight>
              <a:latin typeface="Georgia"/>
              <a:ea typeface="Georgia"/>
              <a:cs typeface="Georgia"/>
              <a:sym typeface="Georgia"/>
            </a:endParaRPr>
          </a:p>
          <a:p>
            <a:pPr indent="-259080" lvl="0" marL="457200" marR="0" rtl="0" algn="l">
              <a:lnSpc>
                <a:spcPct val="117000"/>
              </a:lnSpc>
              <a:spcBef>
                <a:spcPts val="0"/>
              </a:spcBef>
              <a:spcAft>
                <a:spcPts val="0"/>
              </a:spcAft>
              <a:buClr>
                <a:schemeClr val="dk1"/>
              </a:buClr>
              <a:buSzPct val="28235"/>
              <a:buFont typeface="Roboto"/>
              <a:buChar char="●"/>
            </a:pPr>
            <a:r>
              <a:rPr lang="en" sz="4250">
                <a:solidFill>
                  <a:schemeClr val="dk1"/>
                </a:solidFill>
                <a:highlight>
                  <a:srgbClr val="FFFFFF"/>
                </a:highlight>
                <a:latin typeface="Roboto"/>
                <a:ea typeface="Roboto"/>
                <a:cs typeface="Roboto"/>
                <a:sym typeface="Roboto"/>
              </a:rPr>
              <a:t>whereas</a:t>
            </a:r>
            <a:r>
              <a:rPr lang="en" sz="4691">
                <a:solidFill>
                  <a:schemeClr val="dk1"/>
                </a:solidFill>
                <a:highlight>
                  <a:srgbClr val="FFFFFF"/>
                </a:highlight>
                <a:latin typeface="Georgia"/>
                <a:ea typeface="Georgia"/>
                <a:cs typeface="Georgia"/>
                <a:sym typeface="Georgia"/>
              </a:rPr>
              <a:t> the entrepreneurial style </a:t>
            </a:r>
            <a:endParaRPr sz="4691">
              <a:solidFill>
                <a:schemeClr val="dk1"/>
              </a:solidFill>
              <a:highlight>
                <a:srgbClr val="FFFFFF"/>
              </a:highlight>
              <a:latin typeface="Georgia"/>
              <a:ea typeface="Georgia"/>
              <a:cs typeface="Georgia"/>
              <a:sym typeface="Georgia"/>
            </a:endParaRPr>
          </a:p>
          <a:p>
            <a:pPr indent="-264167" lvl="1" marL="914400" marR="0" rtl="0" algn="l">
              <a:lnSpc>
                <a:spcPct val="117000"/>
              </a:lnSpc>
              <a:spcBef>
                <a:spcPts val="0"/>
              </a:spcBef>
              <a:spcAft>
                <a:spcPts val="0"/>
              </a:spcAft>
              <a:buClr>
                <a:schemeClr val="dk1"/>
              </a:buClr>
              <a:buSzPct val="29839"/>
              <a:buFont typeface="Roboto"/>
              <a:buChar char="○"/>
            </a:pPr>
            <a:r>
              <a:rPr lang="en" sz="4691">
                <a:solidFill>
                  <a:schemeClr val="dk1"/>
                </a:solidFill>
                <a:highlight>
                  <a:srgbClr val="FFFFFF"/>
                </a:highlight>
                <a:latin typeface="Georgia"/>
                <a:ea typeface="Georgia"/>
                <a:cs typeface="Georgia"/>
                <a:sym typeface="Georgia"/>
              </a:rPr>
              <a:t>is </a:t>
            </a:r>
            <a:r>
              <a:rPr lang="en" sz="4691">
                <a:solidFill>
                  <a:srgbClr val="FF0000"/>
                </a:solidFill>
                <a:highlight>
                  <a:srgbClr val="FFFFFF"/>
                </a:highlight>
                <a:latin typeface="Georgia"/>
                <a:ea typeface="Georgia"/>
                <a:cs typeface="Georgia"/>
                <a:sym typeface="Georgia"/>
              </a:rPr>
              <a:t>more risk oriented</a:t>
            </a:r>
            <a:r>
              <a:rPr lang="en" sz="4691">
                <a:solidFill>
                  <a:schemeClr val="dk1"/>
                </a:solidFill>
                <a:highlight>
                  <a:srgbClr val="FFFFFF"/>
                </a:highlight>
                <a:latin typeface="Georgia"/>
                <a:ea typeface="Georgia"/>
                <a:cs typeface="Georgia"/>
                <a:sym typeface="Georgia"/>
              </a:rPr>
              <a:t>.</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8"/>
          <p:cNvSpPr txBox="1"/>
          <p:nvPr>
            <p:ph type="title"/>
          </p:nvPr>
        </p:nvSpPr>
        <p:spPr>
          <a:xfrm>
            <a:off x="350800" y="184250"/>
            <a:ext cx="8736600" cy="572700"/>
          </a:xfrm>
          <a:prstGeom prst="rect">
            <a:avLst/>
          </a:prstGeom>
          <a:noFill/>
          <a:ln>
            <a:noFill/>
          </a:ln>
        </p:spPr>
        <p:txBody>
          <a:bodyPr anchorCtr="0" anchor="t" bIns="91425" lIns="91425" spcFirstLastPara="1" rIns="91425" wrap="square" tIns="91425">
            <a:noAutofit/>
          </a:bodyPr>
          <a:lstStyle/>
          <a:p>
            <a:pPr indent="0" lvl="0" marL="0" marR="482600" rtl="0" algn="l">
              <a:lnSpc>
                <a:spcPct val="150000"/>
              </a:lnSpc>
              <a:spcBef>
                <a:spcPts val="0"/>
              </a:spcBef>
              <a:spcAft>
                <a:spcPts val="0"/>
              </a:spcAft>
              <a:buSzPts val="2800"/>
              <a:buNone/>
            </a:pPr>
            <a:r>
              <a:rPr lang="en" sz="1800">
                <a:highlight>
                  <a:schemeClr val="lt1"/>
                </a:highlight>
                <a:latin typeface="Georgia"/>
                <a:ea typeface="Georgia"/>
                <a:cs typeface="Georgia"/>
                <a:sym typeface="Georgia"/>
              </a:rPr>
              <a:t>Some of the common entrepreneurial leadership characteristics are as follows.</a:t>
            </a:r>
            <a:endParaRPr sz="1800">
              <a:highlight>
                <a:schemeClr val="lt1"/>
              </a:highlight>
              <a:latin typeface="Georgia"/>
              <a:ea typeface="Georgia"/>
              <a:cs typeface="Georgia"/>
              <a:sym typeface="Georgia"/>
            </a:endParaRPr>
          </a:p>
        </p:txBody>
      </p:sp>
      <p:sp>
        <p:nvSpPr>
          <p:cNvPr id="150" name="Google Shape;150;p18"/>
          <p:cNvSpPr txBox="1"/>
          <p:nvPr>
            <p:ph idx="1" type="body"/>
          </p:nvPr>
        </p:nvSpPr>
        <p:spPr>
          <a:xfrm>
            <a:off x="444900" y="756950"/>
            <a:ext cx="8508000" cy="4261800"/>
          </a:xfrm>
          <a:prstGeom prst="rect">
            <a:avLst/>
          </a:prstGeom>
          <a:noFill/>
          <a:ln>
            <a:noFill/>
          </a:ln>
        </p:spPr>
        <p:txBody>
          <a:bodyPr anchorCtr="0" anchor="t" bIns="91425" lIns="91425" spcFirstLastPara="1" rIns="91425" wrap="square" tIns="91425">
            <a:noAutofit/>
          </a:bodyPr>
          <a:lstStyle/>
          <a:p>
            <a:pPr indent="0" lvl="0" marL="0" marR="482600" rtl="0" algn="l">
              <a:lnSpc>
                <a:spcPct val="150000"/>
              </a:lnSpc>
              <a:spcBef>
                <a:spcPts val="0"/>
              </a:spcBef>
              <a:spcAft>
                <a:spcPts val="0"/>
              </a:spcAft>
              <a:buClr>
                <a:schemeClr val="dk1"/>
              </a:buClr>
              <a:buSzPts val="275"/>
              <a:buFont typeface="Arial"/>
              <a:buNone/>
            </a:pPr>
            <a:r>
              <a:rPr b="1" lang="en" sz="1560">
                <a:solidFill>
                  <a:schemeClr val="dk1"/>
                </a:solidFill>
                <a:highlight>
                  <a:schemeClr val="lt1"/>
                </a:highlight>
                <a:latin typeface="Georgia"/>
                <a:ea typeface="Georgia"/>
                <a:cs typeface="Georgia"/>
                <a:sym typeface="Georgia"/>
              </a:rPr>
              <a:t>1. Communication skills</a:t>
            </a:r>
            <a:endParaRPr b="1" sz="1560">
              <a:solidFill>
                <a:schemeClr val="dk1"/>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SzPts val="500"/>
              <a:buFont typeface="Georgia"/>
              <a:buChar char="●"/>
            </a:pPr>
            <a:r>
              <a:rPr lang="en" sz="1560">
                <a:solidFill>
                  <a:schemeClr val="dk1"/>
                </a:solidFill>
                <a:highlight>
                  <a:schemeClr val="lt1"/>
                </a:highlight>
                <a:latin typeface="Georgia"/>
                <a:ea typeface="Georgia"/>
                <a:cs typeface="Georgia"/>
                <a:sym typeface="Georgia"/>
              </a:rPr>
              <a:t>The leader is able to clearly </a:t>
            </a:r>
            <a:r>
              <a:rPr lang="en" sz="1560">
                <a:solidFill>
                  <a:srgbClr val="FF0000"/>
                </a:solidFill>
                <a:highlight>
                  <a:schemeClr val="lt1"/>
                </a:highlight>
                <a:latin typeface="Georgia"/>
                <a:ea typeface="Georgia"/>
                <a:cs typeface="Georgia"/>
                <a:sym typeface="Georgia"/>
              </a:rPr>
              <a:t>articulate their ideas, and the plan</a:t>
            </a:r>
            <a:r>
              <a:rPr lang="en" sz="1560">
                <a:solidFill>
                  <a:schemeClr val="dk1"/>
                </a:solidFill>
                <a:highlight>
                  <a:schemeClr val="lt1"/>
                </a:highlight>
                <a:latin typeface="Georgia"/>
                <a:ea typeface="Georgia"/>
                <a:cs typeface="Georgia"/>
                <a:sym typeface="Georgia"/>
              </a:rPr>
              <a:t> to achieve common goals. </a:t>
            </a:r>
            <a:endParaRPr sz="1560">
              <a:solidFill>
                <a:schemeClr val="dk1"/>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SzPts val="500"/>
              <a:buFont typeface="Georgia"/>
              <a:buChar char="●"/>
            </a:pPr>
            <a:r>
              <a:rPr lang="en" sz="1560">
                <a:solidFill>
                  <a:schemeClr val="dk1"/>
                </a:solidFill>
                <a:highlight>
                  <a:schemeClr val="lt1"/>
                </a:highlight>
                <a:latin typeface="Georgia"/>
                <a:ea typeface="Georgia"/>
                <a:cs typeface="Georgia"/>
                <a:sym typeface="Georgia"/>
              </a:rPr>
              <a:t>They </a:t>
            </a:r>
            <a:r>
              <a:rPr lang="en" sz="1560">
                <a:solidFill>
                  <a:srgbClr val="FF0000"/>
                </a:solidFill>
                <a:highlight>
                  <a:schemeClr val="lt1"/>
                </a:highlight>
                <a:latin typeface="Georgia"/>
                <a:ea typeface="Georgia"/>
                <a:cs typeface="Georgia"/>
                <a:sym typeface="Georgia"/>
              </a:rPr>
              <a:t>encourage communication between departments and across levels.</a:t>
            </a:r>
            <a:r>
              <a:rPr lang="en" sz="1560">
                <a:solidFill>
                  <a:schemeClr val="dk1"/>
                </a:solidFill>
                <a:highlight>
                  <a:schemeClr val="lt1"/>
                </a:highlight>
                <a:latin typeface="Georgia"/>
                <a:ea typeface="Georgia"/>
                <a:cs typeface="Georgia"/>
                <a:sym typeface="Georgia"/>
              </a:rPr>
              <a:t> </a:t>
            </a:r>
            <a:endParaRPr sz="1560">
              <a:solidFill>
                <a:schemeClr val="dk1"/>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SzPts val="500"/>
              <a:buFont typeface="Georgia"/>
              <a:buChar char="●"/>
            </a:pPr>
            <a:r>
              <a:rPr lang="en" sz="1560">
                <a:solidFill>
                  <a:schemeClr val="dk1"/>
                </a:solidFill>
                <a:highlight>
                  <a:schemeClr val="lt1"/>
                </a:highlight>
                <a:latin typeface="Georgia"/>
                <a:ea typeface="Georgia"/>
                <a:cs typeface="Georgia"/>
                <a:sym typeface="Georgia"/>
              </a:rPr>
              <a:t>They </a:t>
            </a:r>
            <a:r>
              <a:rPr lang="en" sz="1560">
                <a:solidFill>
                  <a:srgbClr val="FF0000"/>
                </a:solidFill>
                <a:highlight>
                  <a:schemeClr val="lt1"/>
                </a:highlight>
                <a:latin typeface="Georgia"/>
                <a:ea typeface="Georgia"/>
                <a:cs typeface="Georgia"/>
                <a:sym typeface="Georgia"/>
              </a:rPr>
              <a:t>avoid ambiguities and generalizations</a:t>
            </a:r>
            <a:r>
              <a:rPr lang="en" sz="1560">
                <a:solidFill>
                  <a:schemeClr val="dk1"/>
                </a:solidFill>
                <a:highlight>
                  <a:schemeClr val="lt1"/>
                </a:highlight>
                <a:latin typeface="Georgia"/>
                <a:ea typeface="Georgia"/>
                <a:cs typeface="Georgia"/>
                <a:sym typeface="Georgia"/>
              </a:rPr>
              <a:t>, and are able to avoid conflict and misunderstanding due to poor communication.</a:t>
            </a:r>
            <a:endParaRPr sz="1560">
              <a:solidFill>
                <a:schemeClr val="dk1"/>
              </a:solidFill>
              <a:highlight>
                <a:schemeClr val="lt1"/>
              </a:highlight>
              <a:latin typeface="Georgia"/>
              <a:ea typeface="Georgia"/>
              <a:cs typeface="Georgia"/>
              <a:sym typeface="Georgia"/>
            </a:endParaRPr>
          </a:p>
          <a:p>
            <a:pPr indent="0" lvl="0" marL="0" marR="482600" rtl="0" algn="l">
              <a:lnSpc>
                <a:spcPct val="150000"/>
              </a:lnSpc>
              <a:spcBef>
                <a:spcPts val="0"/>
              </a:spcBef>
              <a:spcAft>
                <a:spcPts val="0"/>
              </a:spcAft>
              <a:buSzPts val="275"/>
              <a:buNone/>
            </a:pPr>
            <a:r>
              <a:t/>
            </a:r>
            <a:endParaRPr b="1" sz="1560">
              <a:solidFill>
                <a:schemeClr val="dk1"/>
              </a:solidFill>
              <a:highlight>
                <a:schemeClr val="lt1"/>
              </a:highlight>
              <a:latin typeface="Georgia"/>
              <a:ea typeface="Georgia"/>
              <a:cs typeface="Georgia"/>
              <a:sym typeface="Georgia"/>
            </a:endParaRPr>
          </a:p>
          <a:p>
            <a:pPr indent="0" lvl="0" marL="0" marR="482600" rtl="0" algn="l">
              <a:lnSpc>
                <a:spcPct val="150000"/>
              </a:lnSpc>
              <a:spcBef>
                <a:spcPts val="0"/>
              </a:spcBef>
              <a:spcAft>
                <a:spcPts val="0"/>
              </a:spcAft>
              <a:buClr>
                <a:schemeClr val="dk1"/>
              </a:buClr>
              <a:buSzPts val="275"/>
              <a:buFont typeface="Arial"/>
              <a:buNone/>
            </a:pPr>
            <a:r>
              <a:rPr b="1" lang="en" sz="1560">
                <a:solidFill>
                  <a:schemeClr val="dk1"/>
                </a:solidFill>
                <a:highlight>
                  <a:schemeClr val="lt1"/>
                </a:highlight>
                <a:latin typeface="Georgia"/>
                <a:ea typeface="Georgia"/>
                <a:cs typeface="Georgia"/>
                <a:sym typeface="Georgia"/>
              </a:rPr>
              <a:t>2. Vision</a:t>
            </a:r>
            <a:endParaRPr b="1" sz="1560">
              <a:solidFill>
                <a:schemeClr val="dk1"/>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Clr>
                <a:srgbClr val="FF0000"/>
              </a:buClr>
              <a:buSzPts val="500"/>
              <a:buFont typeface="Georgia"/>
              <a:buChar char="●"/>
            </a:pPr>
            <a:r>
              <a:rPr lang="en" sz="1560">
                <a:solidFill>
                  <a:srgbClr val="FF0000"/>
                </a:solidFill>
                <a:highlight>
                  <a:schemeClr val="lt1"/>
                </a:highlight>
                <a:latin typeface="Georgia"/>
                <a:ea typeface="Georgia"/>
                <a:cs typeface="Georgia"/>
                <a:sym typeface="Georgia"/>
              </a:rPr>
              <a:t>A successful entrepreneurial leader has a clear vision. </a:t>
            </a:r>
            <a:endParaRPr sz="1560">
              <a:solidFill>
                <a:srgbClr val="FF0000"/>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SzPts val="500"/>
              <a:buFont typeface="Georgia"/>
              <a:buChar char="●"/>
            </a:pPr>
            <a:r>
              <a:rPr lang="en" sz="1560">
                <a:solidFill>
                  <a:schemeClr val="dk1"/>
                </a:solidFill>
                <a:highlight>
                  <a:schemeClr val="lt1"/>
                </a:highlight>
                <a:latin typeface="Georgia"/>
                <a:ea typeface="Georgia"/>
                <a:cs typeface="Georgia"/>
                <a:sym typeface="Georgia"/>
              </a:rPr>
              <a:t>He knows exactly </a:t>
            </a:r>
            <a:r>
              <a:rPr lang="en" sz="1560">
                <a:solidFill>
                  <a:srgbClr val="FF0000"/>
                </a:solidFill>
                <a:highlight>
                  <a:schemeClr val="lt1"/>
                </a:highlight>
                <a:latin typeface="Georgia"/>
                <a:ea typeface="Georgia"/>
                <a:cs typeface="Georgia"/>
                <a:sym typeface="Georgia"/>
              </a:rPr>
              <a:t>where he wants to go and how to get there</a:t>
            </a:r>
            <a:r>
              <a:rPr lang="en" sz="1560">
                <a:solidFill>
                  <a:schemeClr val="dk1"/>
                </a:solidFill>
                <a:highlight>
                  <a:schemeClr val="lt1"/>
                </a:highlight>
                <a:latin typeface="Georgia"/>
                <a:ea typeface="Georgia"/>
                <a:cs typeface="Georgia"/>
                <a:sym typeface="Georgia"/>
              </a:rPr>
              <a:t>. </a:t>
            </a:r>
            <a:endParaRPr sz="1560">
              <a:solidFill>
                <a:schemeClr val="dk1"/>
              </a:solidFill>
              <a:highlight>
                <a:schemeClr val="lt1"/>
              </a:highlight>
              <a:latin typeface="Georgia"/>
              <a:ea typeface="Georgia"/>
              <a:cs typeface="Georgia"/>
              <a:sym typeface="Georgia"/>
            </a:endParaRPr>
          </a:p>
          <a:p>
            <a:pPr indent="-260350" lvl="0" marL="457200" marR="482600" rtl="0" algn="l">
              <a:lnSpc>
                <a:spcPct val="150000"/>
              </a:lnSpc>
              <a:spcBef>
                <a:spcPts val="0"/>
              </a:spcBef>
              <a:spcAft>
                <a:spcPts val="0"/>
              </a:spcAft>
              <a:buSzPts val="500"/>
              <a:buFont typeface="Georgia"/>
              <a:buChar char="●"/>
            </a:pPr>
            <a:r>
              <a:rPr lang="en" sz="1560">
                <a:solidFill>
                  <a:schemeClr val="dk1"/>
                </a:solidFill>
                <a:highlight>
                  <a:schemeClr val="lt1"/>
                </a:highlight>
                <a:latin typeface="Georgia"/>
                <a:ea typeface="Georgia"/>
                <a:cs typeface="Georgia"/>
                <a:sym typeface="Georgia"/>
              </a:rPr>
              <a:t>They </a:t>
            </a:r>
            <a:r>
              <a:rPr lang="en" sz="1560">
                <a:solidFill>
                  <a:srgbClr val="FF0000"/>
                </a:solidFill>
                <a:highlight>
                  <a:schemeClr val="lt1"/>
                </a:highlight>
                <a:latin typeface="Georgia"/>
                <a:ea typeface="Georgia"/>
                <a:cs typeface="Georgia"/>
                <a:sym typeface="Georgia"/>
              </a:rPr>
              <a:t>communicate their vision to the team and work</a:t>
            </a:r>
            <a:r>
              <a:rPr lang="en" sz="1560">
                <a:solidFill>
                  <a:schemeClr val="dk1"/>
                </a:solidFill>
                <a:highlight>
                  <a:schemeClr val="lt1"/>
                </a:highlight>
                <a:latin typeface="Georgia"/>
                <a:ea typeface="Georgia"/>
                <a:cs typeface="Georgia"/>
                <a:sym typeface="Georgia"/>
              </a:rPr>
              <a:t> with them to make the vision a reality.</a:t>
            </a:r>
            <a:endParaRPr sz="1560">
              <a:solidFill>
                <a:schemeClr val="dk1"/>
              </a:solidFill>
              <a:highlight>
                <a:schemeClr val="lt1"/>
              </a:highlight>
              <a:latin typeface="Georgia"/>
              <a:ea typeface="Georgia"/>
              <a:cs typeface="Georgia"/>
              <a:sym typeface="Georgia"/>
            </a:endParaRPr>
          </a:p>
          <a:p>
            <a:pPr indent="0" lvl="0" marL="0" rtl="0" algn="l">
              <a:lnSpc>
                <a:spcPct val="115000"/>
              </a:lnSpc>
              <a:spcBef>
                <a:spcPts val="0"/>
              </a:spcBef>
              <a:spcAft>
                <a:spcPts val="1200"/>
              </a:spcAft>
              <a:buSzPts val="275"/>
              <a:buNone/>
            </a:pPr>
            <a:r>
              <a:t/>
            </a:r>
            <a:endParaRPr sz="65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9"/>
          <p:cNvSpPr txBox="1"/>
          <p:nvPr>
            <p:ph idx="1" type="body"/>
          </p:nvPr>
        </p:nvSpPr>
        <p:spPr>
          <a:xfrm>
            <a:off x="638800" y="297175"/>
            <a:ext cx="8167500" cy="4559700"/>
          </a:xfrm>
          <a:prstGeom prst="rect">
            <a:avLst/>
          </a:prstGeom>
          <a:noFill/>
          <a:ln>
            <a:noFill/>
          </a:ln>
        </p:spPr>
        <p:txBody>
          <a:bodyPr anchorCtr="0" anchor="t" bIns="91425" lIns="91425" spcFirstLastPara="1" rIns="91425" wrap="square" tIns="91425">
            <a:noAutofit/>
          </a:bodyPr>
          <a:lstStyle/>
          <a:p>
            <a:pPr indent="0" lvl="0" marL="0" marR="482600" rtl="0" algn="l">
              <a:lnSpc>
                <a:spcPct val="130000"/>
              </a:lnSpc>
              <a:spcBef>
                <a:spcPts val="0"/>
              </a:spcBef>
              <a:spcAft>
                <a:spcPts val="0"/>
              </a:spcAft>
              <a:buClr>
                <a:schemeClr val="dk1"/>
              </a:buClr>
              <a:buSzPts val="275"/>
              <a:buFont typeface="Arial"/>
              <a:buNone/>
            </a:pPr>
            <a:r>
              <a:rPr b="1" lang="en" sz="1460">
                <a:solidFill>
                  <a:schemeClr val="dk1"/>
                </a:solidFill>
                <a:highlight>
                  <a:schemeClr val="lt1"/>
                </a:highlight>
                <a:latin typeface="Georgia"/>
                <a:ea typeface="Georgia"/>
                <a:cs typeface="Georgia"/>
                <a:sym typeface="Georgia"/>
              </a:rPr>
              <a:t>3. Supportive - Ratan Tata</a:t>
            </a:r>
            <a:endParaRPr b="1"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An entrepreneurial leader realizes the </a:t>
            </a:r>
            <a:r>
              <a:rPr lang="en" sz="1460">
                <a:solidFill>
                  <a:srgbClr val="FF0000"/>
                </a:solidFill>
                <a:highlight>
                  <a:schemeClr val="lt1"/>
                </a:highlight>
                <a:latin typeface="Georgia"/>
                <a:ea typeface="Georgia"/>
                <a:cs typeface="Georgia"/>
                <a:sym typeface="Georgia"/>
              </a:rPr>
              <a:t>importance of initiative and reactiveness,</a:t>
            </a:r>
            <a:r>
              <a:rPr lang="en" sz="1460">
                <a:solidFill>
                  <a:schemeClr val="dk1"/>
                </a:solidFill>
                <a:highlight>
                  <a:schemeClr val="lt1"/>
                </a:highlight>
                <a:latin typeface="Georgia"/>
                <a:ea typeface="Georgia"/>
                <a:cs typeface="Georgia"/>
                <a:sym typeface="Georgia"/>
              </a:rPr>
              <a:t> and they </a:t>
            </a:r>
            <a:r>
              <a:rPr lang="en" sz="1460">
                <a:solidFill>
                  <a:srgbClr val="FF0000"/>
                </a:solidFill>
                <a:highlight>
                  <a:schemeClr val="lt1"/>
                </a:highlight>
                <a:latin typeface="Georgia"/>
                <a:ea typeface="Georgia"/>
                <a:cs typeface="Georgia"/>
                <a:sym typeface="Georgia"/>
              </a:rPr>
              <a:t>go out of their way to provide all the support that the team needs</a:t>
            </a:r>
            <a:r>
              <a:rPr lang="en" sz="1460">
                <a:solidFill>
                  <a:schemeClr val="dk1"/>
                </a:solidFill>
                <a:highlight>
                  <a:schemeClr val="lt1"/>
                </a:highlight>
                <a:latin typeface="Georgia"/>
                <a:ea typeface="Georgia"/>
                <a:cs typeface="Georgia"/>
                <a:sym typeface="Georgia"/>
              </a:rPr>
              <a:t> to achieve their goals. </a:t>
            </a:r>
            <a:endParaRPr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The leader usually </a:t>
            </a:r>
            <a:r>
              <a:rPr lang="en" sz="1460">
                <a:solidFill>
                  <a:srgbClr val="FF0000"/>
                </a:solidFill>
                <a:highlight>
                  <a:schemeClr val="lt1"/>
                </a:highlight>
                <a:latin typeface="Georgia"/>
                <a:ea typeface="Georgia"/>
                <a:cs typeface="Georgia"/>
                <a:sym typeface="Georgia"/>
              </a:rPr>
              <a:t>does not punish employees </a:t>
            </a:r>
            <a:r>
              <a:rPr lang="en" sz="1460">
                <a:solidFill>
                  <a:schemeClr val="dk1"/>
                </a:solidFill>
                <a:highlight>
                  <a:schemeClr val="lt1"/>
                </a:highlight>
                <a:latin typeface="Georgia"/>
                <a:ea typeface="Georgia"/>
                <a:cs typeface="Georgia"/>
                <a:sym typeface="Georgia"/>
              </a:rPr>
              <a:t>when they take a calculated risk which misfires. </a:t>
            </a:r>
            <a:endParaRPr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Instead, </a:t>
            </a:r>
            <a:r>
              <a:rPr lang="en" sz="1460">
                <a:solidFill>
                  <a:srgbClr val="FF0000"/>
                </a:solidFill>
                <a:highlight>
                  <a:schemeClr val="lt1"/>
                </a:highlight>
                <a:latin typeface="Georgia"/>
                <a:ea typeface="Georgia"/>
                <a:cs typeface="Georgia"/>
                <a:sym typeface="Georgia"/>
              </a:rPr>
              <a:t>they sit down with employees to analyze what went wrong</a:t>
            </a:r>
            <a:r>
              <a:rPr lang="en" sz="1460">
                <a:solidFill>
                  <a:schemeClr val="dk1"/>
                </a:solidFill>
                <a:highlight>
                  <a:schemeClr val="lt1"/>
                </a:highlight>
                <a:latin typeface="Georgia"/>
                <a:ea typeface="Georgia"/>
                <a:cs typeface="Georgia"/>
                <a:sym typeface="Georgia"/>
              </a:rPr>
              <a:t> and work with them to correct the mistakes.</a:t>
            </a:r>
            <a:endParaRPr sz="1460">
              <a:solidFill>
                <a:schemeClr val="dk1"/>
              </a:solidFill>
              <a:highlight>
                <a:schemeClr val="lt1"/>
              </a:highlight>
              <a:latin typeface="Georgia"/>
              <a:ea typeface="Georgia"/>
              <a:cs typeface="Georgia"/>
              <a:sym typeface="Georgia"/>
            </a:endParaRPr>
          </a:p>
          <a:p>
            <a:pPr indent="0" lvl="0" marL="0" marR="482600" rtl="0" algn="l">
              <a:lnSpc>
                <a:spcPct val="130000"/>
              </a:lnSpc>
              <a:spcBef>
                <a:spcPts val="0"/>
              </a:spcBef>
              <a:spcAft>
                <a:spcPts val="0"/>
              </a:spcAft>
              <a:buClr>
                <a:schemeClr val="dk1"/>
              </a:buClr>
              <a:buSzPts val="275"/>
              <a:buFont typeface="Arial"/>
              <a:buNone/>
            </a:pPr>
            <a:r>
              <a:t/>
            </a:r>
            <a:endParaRPr b="1" sz="1460">
              <a:solidFill>
                <a:schemeClr val="dk1"/>
              </a:solidFill>
              <a:highlight>
                <a:schemeClr val="lt1"/>
              </a:highlight>
              <a:latin typeface="Georgia"/>
              <a:ea typeface="Georgia"/>
              <a:cs typeface="Georgia"/>
              <a:sym typeface="Georgia"/>
            </a:endParaRPr>
          </a:p>
          <a:p>
            <a:pPr indent="0" lvl="0" marL="0" marR="482600" rtl="0" algn="l">
              <a:lnSpc>
                <a:spcPct val="130000"/>
              </a:lnSpc>
              <a:spcBef>
                <a:spcPts val="0"/>
              </a:spcBef>
              <a:spcAft>
                <a:spcPts val="0"/>
              </a:spcAft>
              <a:buClr>
                <a:schemeClr val="dk1"/>
              </a:buClr>
              <a:buSzPts val="275"/>
              <a:buFont typeface="Arial"/>
              <a:buNone/>
            </a:pPr>
            <a:r>
              <a:rPr b="1" lang="en" sz="1460">
                <a:solidFill>
                  <a:schemeClr val="dk1"/>
                </a:solidFill>
                <a:highlight>
                  <a:schemeClr val="lt1"/>
                </a:highlight>
                <a:latin typeface="Georgia"/>
                <a:ea typeface="Georgia"/>
                <a:cs typeface="Georgia"/>
                <a:sym typeface="Georgia"/>
              </a:rPr>
              <a:t>4. Self-belief</a:t>
            </a:r>
            <a:endParaRPr b="1"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The leader has </a:t>
            </a:r>
            <a:r>
              <a:rPr lang="en" sz="1460">
                <a:solidFill>
                  <a:srgbClr val="FF0000"/>
                </a:solidFill>
                <a:highlight>
                  <a:schemeClr val="lt1"/>
                </a:highlight>
                <a:latin typeface="Georgia"/>
                <a:ea typeface="Georgia"/>
                <a:cs typeface="Georgia"/>
                <a:sym typeface="Georgia"/>
              </a:rPr>
              <a:t>tremendous belief in themselves</a:t>
            </a:r>
            <a:r>
              <a:rPr lang="en" sz="1460">
                <a:solidFill>
                  <a:schemeClr val="dk1"/>
                </a:solidFill>
                <a:highlight>
                  <a:schemeClr val="lt1"/>
                </a:highlight>
                <a:latin typeface="Georgia"/>
                <a:ea typeface="Georgia"/>
                <a:cs typeface="Georgia"/>
                <a:sym typeface="Georgia"/>
              </a:rPr>
              <a:t> and has confidence </a:t>
            </a:r>
            <a:r>
              <a:rPr lang="en" sz="1460">
                <a:solidFill>
                  <a:srgbClr val="FF0000"/>
                </a:solidFill>
                <a:highlight>
                  <a:schemeClr val="lt1"/>
                </a:highlight>
                <a:latin typeface="Georgia"/>
                <a:ea typeface="Georgia"/>
                <a:cs typeface="Georgia"/>
                <a:sym typeface="Georgia"/>
              </a:rPr>
              <a:t>gained from years of experimenting, at times failing, and learning.</a:t>
            </a:r>
            <a:r>
              <a:rPr lang="en" sz="1460">
                <a:solidFill>
                  <a:schemeClr val="dk1"/>
                </a:solidFill>
                <a:highlight>
                  <a:schemeClr val="lt1"/>
                </a:highlight>
                <a:latin typeface="Georgia"/>
                <a:ea typeface="Georgia"/>
                <a:cs typeface="Georgia"/>
                <a:sym typeface="Georgia"/>
              </a:rPr>
              <a:t> </a:t>
            </a:r>
            <a:endParaRPr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They are aware of their </a:t>
            </a:r>
            <a:r>
              <a:rPr lang="en" sz="1460">
                <a:solidFill>
                  <a:srgbClr val="FF0000"/>
                </a:solidFill>
                <a:highlight>
                  <a:schemeClr val="lt1"/>
                </a:highlight>
                <a:latin typeface="Georgia"/>
                <a:ea typeface="Georgia"/>
                <a:cs typeface="Georgia"/>
                <a:sym typeface="Georgia"/>
              </a:rPr>
              <a:t>strengths and weaknesses</a:t>
            </a:r>
            <a:r>
              <a:rPr lang="en" sz="1460">
                <a:solidFill>
                  <a:schemeClr val="dk1"/>
                </a:solidFill>
                <a:highlight>
                  <a:schemeClr val="lt1"/>
                </a:highlight>
                <a:latin typeface="Georgia"/>
                <a:ea typeface="Georgia"/>
                <a:cs typeface="Georgia"/>
                <a:sym typeface="Georgia"/>
              </a:rPr>
              <a:t>, and demonstrate their skills without hubris. </a:t>
            </a:r>
            <a:endParaRPr sz="1460">
              <a:solidFill>
                <a:schemeClr val="dk1"/>
              </a:solidFill>
              <a:highlight>
                <a:schemeClr val="lt1"/>
              </a:highlight>
              <a:latin typeface="Georgia"/>
              <a:ea typeface="Georgia"/>
              <a:cs typeface="Georgia"/>
              <a:sym typeface="Georgia"/>
            </a:endParaRPr>
          </a:p>
          <a:p>
            <a:pPr indent="-254000" lvl="0" marL="457200" marR="482600" rtl="0" algn="l">
              <a:lnSpc>
                <a:spcPct val="130000"/>
              </a:lnSpc>
              <a:spcBef>
                <a:spcPts val="0"/>
              </a:spcBef>
              <a:spcAft>
                <a:spcPts val="0"/>
              </a:spcAft>
              <a:buSzPts val="400"/>
              <a:buFont typeface="Georgia"/>
              <a:buChar char="●"/>
            </a:pPr>
            <a:r>
              <a:rPr lang="en" sz="1460">
                <a:solidFill>
                  <a:schemeClr val="dk1"/>
                </a:solidFill>
                <a:highlight>
                  <a:schemeClr val="lt1"/>
                </a:highlight>
                <a:latin typeface="Georgia"/>
                <a:ea typeface="Georgia"/>
                <a:cs typeface="Georgia"/>
                <a:sym typeface="Georgia"/>
              </a:rPr>
              <a:t>An entrepreneurial leader is very </a:t>
            </a:r>
            <a:r>
              <a:rPr lang="en" sz="1460">
                <a:solidFill>
                  <a:srgbClr val="FF0000"/>
                </a:solidFill>
                <a:highlight>
                  <a:schemeClr val="lt1"/>
                </a:highlight>
                <a:latin typeface="Georgia"/>
                <a:ea typeface="Georgia"/>
                <a:cs typeface="Georgia"/>
                <a:sym typeface="Georgia"/>
              </a:rPr>
              <a:t>self-assured</a:t>
            </a:r>
            <a:r>
              <a:rPr lang="en" sz="1460">
                <a:solidFill>
                  <a:schemeClr val="dk1"/>
                </a:solidFill>
                <a:highlight>
                  <a:schemeClr val="lt1"/>
                </a:highlight>
                <a:latin typeface="Georgia"/>
                <a:ea typeface="Georgia"/>
                <a:cs typeface="Georgia"/>
                <a:sym typeface="Georgia"/>
              </a:rPr>
              <a:t>.</a:t>
            </a:r>
            <a:endParaRPr sz="1460">
              <a:solidFill>
                <a:schemeClr val="dk1"/>
              </a:solidFill>
              <a:highlight>
                <a:schemeClr val="lt1"/>
              </a:highlight>
              <a:latin typeface="Georgia"/>
              <a:ea typeface="Georgia"/>
              <a:cs typeface="Georgia"/>
              <a:sym typeface="Georgia"/>
            </a:endParaRPr>
          </a:p>
          <a:p>
            <a:pPr indent="0" lvl="0" marL="0" marR="482600" rtl="0" algn="l">
              <a:lnSpc>
                <a:spcPct val="130000"/>
              </a:lnSpc>
              <a:spcBef>
                <a:spcPts val="0"/>
              </a:spcBef>
              <a:spcAft>
                <a:spcPts val="0"/>
              </a:spcAft>
              <a:buClr>
                <a:schemeClr val="dk1"/>
              </a:buClr>
              <a:buSzPts val="275"/>
              <a:buFont typeface="Arial"/>
              <a:buNone/>
            </a:pPr>
            <a:r>
              <a:t/>
            </a:r>
            <a:endParaRPr sz="1200">
              <a:solidFill>
                <a:schemeClr val="dk1"/>
              </a:solidFill>
              <a:highlight>
                <a:schemeClr val="lt1"/>
              </a:highlight>
              <a:latin typeface="Georgia"/>
              <a:ea typeface="Georgia"/>
              <a:cs typeface="Georgia"/>
              <a:sym typeface="Georgia"/>
            </a:endParaRPr>
          </a:p>
          <a:p>
            <a:pPr indent="0" lvl="0" marL="0" rtl="0" algn="l">
              <a:lnSpc>
                <a:spcPct val="95000"/>
              </a:lnSpc>
              <a:spcBef>
                <a:spcPts val="0"/>
              </a:spcBef>
              <a:spcAft>
                <a:spcPts val="0"/>
              </a:spcAft>
              <a:buClr>
                <a:schemeClr val="dk1"/>
              </a:buClr>
              <a:buSzPts val="275"/>
              <a:buFont typeface="Arial"/>
              <a:buNone/>
            </a:pPr>
            <a:r>
              <a:t/>
            </a:r>
            <a:endParaRPr sz="550">
              <a:solidFill>
                <a:schemeClr val="dk1"/>
              </a:solidFill>
            </a:endParaRPr>
          </a:p>
          <a:p>
            <a:pPr indent="0" lvl="0" marL="0" rtl="0" algn="l">
              <a:lnSpc>
                <a:spcPct val="95000"/>
              </a:lnSpc>
              <a:spcBef>
                <a:spcPts val="1200"/>
              </a:spcBef>
              <a:spcAft>
                <a:spcPts val="1200"/>
              </a:spcAft>
              <a:buSzPts val="275"/>
              <a:buNone/>
            </a:pPr>
            <a:r>
              <a:t/>
            </a:r>
            <a:endParaRPr sz="55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2"/>
          <p:cNvSpPr txBox="1"/>
          <p:nvPr>
            <p:ph type="title"/>
          </p:nvPr>
        </p:nvSpPr>
        <p:spPr>
          <a:xfrm>
            <a:off x="311700" y="660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20000"/>
              </a:lnSpc>
              <a:spcBef>
                <a:spcPts val="1800"/>
              </a:spcBef>
              <a:spcAft>
                <a:spcPts val="400"/>
              </a:spcAft>
              <a:buSzPct val="120212"/>
              <a:buNone/>
            </a:pPr>
            <a:r>
              <a:rPr b="1" lang="en" sz="2588">
                <a:solidFill>
                  <a:srgbClr val="333333"/>
                </a:solidFill>
                <a:highlight>
                  <a:srgbClr val="FFFFFF"/>
                </a:highlight>
              </a:rPr>
              <a:t>The 6 Types of Startups</a:t>
            </a:r>
            <a:endParaRPr sz="3688"/>
          </a:p>
        </p:txBody>
      </p:sp>
      <p:sp>
        <p:nvSpPr>
          <p:cNvPr id="60" name="Google Shape;60;p2"/>
          <p:cNvSpPr txBox="1"/>
          <p:nvPr>
            <p:ph idx="1" type="body"/>
          </p:nvPr>
        </p:nvSpPr>
        <p:spPr>
          <a:xfrm>
            <a:off x="311700" y="638750"/>
            <a:ext cx="8520600" cy="4413300"/>
          </a:xfrm>
          <a:prstGeom prst="rect">
            <a:avLst/>
          </a:prstGeom>
          <a:noFill/>
          <a:ln>
            <a:noFill/>
          </a:ln>
        </p:spPr>
        <p:txBody>
          <a:bodyPr anchorCtr="0" anchor="t" bIns="91425" lIns="91425" spcFirstLastPara="1" rIns="91425" wrap="square" tIns="91425">
            <a:normAutofit/>
          </a:bodyPr>
          <a:lstStyle/>
          <a:p>
            <a:pPr indent="0" lvl="0" marL="457200" rtl="0" algn="l">
              <a:lnSpc>
                <a:spcPct val="120000"/>
              </a:lnSpc>
              <a:spcBef>
                <a:spcPts val="1800"/>
              </a:spcBef>
              <a:spcAft>
                <a:spcPts val="0"/>
              </a:spcAft>
              <a:buSzPts val="770"/>
              <a:buNone/>
            </a:pPr>
            <a:r>
              <a:rPr lang="en" sz="1783" u="sng">
                <a:solidFill>
                  <a:schemeClr val="hlink"/>
                </a:solidFill>
                <a:highlight>
                  <a:srgbClr val="FFFFFF"/>
                </a:highlight>
                <a:hlinkClick r:id="rId3"/>
              </a:rPr>
              <a:t>https://www.analyticssteps.com/blogs/top-10-successful-startups-india</a:t>
            </a:r>
            <a:endParaRPr sz="1783">
              <a:solidFill>
                <a:srgbClr val="212529"/>
              </a:solidFill>
              <a:highlight>
                <a:srgbClr val="FFFFFF"/>
              </a:highlight>
            </a:endParaRPr>
          </a:p>
          <a:p>
            <a:pPr indent="0" lvl="0" marL="457200" rtl="0" algn="l">
              <a:lnSpc>
                <a:spcPct val="120000"/>
              </a:lnSpc>
              <a:spcBef>
                <a:spcPts val="1800"/>
              </a:spcBef>
              <a:spcAft>
                <a:spcPts val="0"/>
              </a:spcAft>
              <a:buSzPts val="770"/>
              <a:buNone/>
            </a:pPr>
            <a:r>
              <a:t/>
            </a:r>
            <a:endParaRPr sz="1783">
              <a:solidFill>
                <a:srgbClr val="212529"/>
              </a:solidFill>
              <a:highlight>
                <a:srgbClr val="FFFFFF"/>
              </a:highlight>
            </a:endParaRPr>
          </a:p>
          <a:p>
            <a:pPr indent="-341851" lvl="0" marL="457200" rtl="0" algn="l">
              <a:lnSpc>
                <a:spcPct val="120000"/>
              </a:lnSpc>
              <a:spcBef>
                <a:spcPts val="1800"/>
              </a:spcBef>
              <a:spcAft>
                <a:spcPts val="0"/>
              </a:spcAft>
              <a:buClr>
                <a:srgbClr val="212529"/>
              </a:buClr>
              <a:buSzPts val="1783"/>
              <a:buChar char="●"/>
            </a:pPr>
            <a:r>
              <a:rPr lang="en" sz="1783">
                <a:solidFill>
                  <a:srgbClr val="212529"/>
                </a:solidFill>
                <a:highlight>
                  <a:srgbClr val="FFFFFF"/>
                </a:highlight>
              </a:rPr>
              <a:t>Contrary to popular belief, not all startups are tech companies in Silicon Valley. From lifestyle startups to social and environmentally impactful organizations, there are many types of startup possibilities. </a:t>
            </a:r>
            <a:endParaRPr sz="1783">
              <a:solidFill>
                <a:srgbClr val="212529"/>
              </a:solidFill>
              <a:highlight>
                <a:srgbClr val="FFFFFF"/>
              </a:highlight>
            </a:endParaRPr>
          </a:p>
          <a:p>
            <a:pPr indent="-341851" lvl="0" marL="457200" rtl="0" algn="l">
              <a:lnSpc>
                <a:spcPct val="120000"/>
              </a:lnSpc>
              <a:spcBef>
                <a:spcPts val="0"/>
              </a:spcBef>
              <a:spcAft>
                <a:spcPts val="0"/>
              </a:spcAft>
              <a:buClr>
                <a:srgbClr val="212529"/>
              </a:buClr>
              <a:buSzPts val="1783"/>
              <a:buChar char="●"/>
            </a:pPr>
            <a:r>
              <a:rPr lang="en" sz="1783">
                <a:solidFill>
                  <a:srgbClr val="212529"/>
                </a:solidFill>
                <a:highlight>
                  <a:srgbClr val="FFFFFF"/>
                </a:highlight>
              </a:rPr>
              <a:t>At its origin, a startup is not a permanent business model but rather </a:t>
            </a:r>
            <a:r>
              <a:rPr b="1" lang="en" sz="1783">
                <a:solidFill>
                  <a:srgbClr val="212529"/>
                </a:solidFill>
                <a:highlight>
                  <a:srgbClr val="FFFFFF"/>
                </a:highlight>
              </a:rPr>
              <a:t>a crucial beginning stage of a business’s life</a:t>
            </a:r>
            <a:r>
              <a:rPr lang="en" sz="1783">
                <a:solidFill>
                  <a:srgbClr val="212529"/>
                </a:solidFill>
                <a:highlight>
                  <a:srgbClr val="FFFFFF"/>
                </a:highlight>
              </a:rPr>
              <a:t>. </a:t>
            </a:r>
            <a:endParaRPr sz="1783">
              <a:solidFill>
                <a:srgbClr val="212529"/>
              </a:solidFill>
              <a:highlight>
                <a:srgbClr val="FFFFFF"/>
              </a:highlight>
            </a:endParaRPr>
          </a:p>
          <a:p>
            <a:pPr indent="-341851" lvl="0" marL="457200" rtl="0" algn="l">
              <a:lnSpc>
                <a:spcPct val="120000"/>
              </a:lnSpc>
              <a:spcBef>
                <a:spcPts val="0"/>
              </a:spcBef>
              <a:spcAft>
                <a:spcPts val="0"/>
              </a:spcAft>
              <a:buClr>
                <a:srgbClr val="212529"/>
              </a:buClr>
              <a:buSzPts val="1783"/>
              <a:buChar char="●"/>
            </a:pPr>
            <a:r>
              <a:rPr lang="en" sz="1783">
                <a:solidFill>
                  <a:srgbClr val="212529"/>
                </a:solidFill>
                <a:highlight>
                  <a:srgbClr val="FFFFFF"/>
                </a:highlight>
              </a:rPr>
              <a:t>In general, the purpose of a startup company is to create a product that targets an untapped market or improves on existing options. </a:t>
            </a:r>
            <a:endParaRPr sz="1783">
              <a:solidFill>
                <a:srgbClr val="212529"/>
              </a:solidFill>
              <a:highlight>
                <a:srgbClr val="FFFFFF"/>
              </a:highlight>
            </a:endParaRPr>
          </a:p>
          <a:p>
            <a:pPr indent="-341851" lvl="0" marL="457200" rtl="0" algn="l">
              <a:lnSpc>
                <a:spcPct val="120000"/>
              </a:lnSpc>
              <a:spcBef>
                <a:spcPts val="0"/>
              </a:spcBef>
              <a:spcAft>
                <a:spcPts val="0"/>
              </a:spcAft>
              <a:buClr>
                <a:srgbClr val="212529"/>
              </a:buClr>
              <a:buSzPts val="1783"/>
              <a:buChar char="●"/>
            </a:pPr>
            <a:r>
              <a:rPr lang="en" sz="1783">
                <a:solidFill>
                  <a:srgbClr val="212529"/>
                </a:solidFill>
                <a:highlight>
                  <a:srgbClr val="FFFFFF"/>
                </a:highlight>
              </a:rPr>
              <a:t>The first step to </a:t>
            </a:r>
            <a:r>
              <a:rPr lang="en" sz="1783" u="sng">
                <a:solidFill>
                  <a:srgbClr val="162A6A"/>
                </a:solidFill>
                <a:highlight>
                  <a:srgbClr val="FFFFFF"/>
                </a:highlight>
                <a:hlinkClick r:id="rId4">
                  <a:extLst>
                    <a:ext uri="{A12FA001-AC4F-418D-AE19-62706E023703}">
                      <ahyp:hlinkClr val="tx"/>
                    </a:ext>
                  </a:extLst>
                </a:hlinkClick>
              </a:rPr>
              <a:t>launching a startup</a:t>
            </a:r>
            <a:r>
              <a:rPr lang="en" sz="1783">
                <a:solidFill>
                  <a:srgbClr val="212529"/>
                </a:solidFill>
                <a:highlight>
                  <a:srgbClr val="FFFFFF"/>
                </a:highlight>
              </a:rPr>
              <a:t> of your own is understanding the </a:t>
            </a:r>
            <a:r>
              <a:rPr b="1" lang="en" sz="1783">
                <a:solidFill>
                  <a:srgbClr val="212529"/>
                </a:solidFill>
                <a:highlight>
                  <a:srgbClr val="FFFFFF"/>
                </a:highlight>
              </a:rPr>
              <a:t>six types of startups</a:t>
            </a:r>
            <a:r>
              <a:rPr lang="en" sz="1783">
                <a:solidFill>
                  <a:srgbClr val="212529"/>
                </a:solidFill>
                <a:highlight>
                  <a:srgbClr val="FFFFFF"/>
                </a:highlight>
              </a:rPr>
              <a:t> and which is right for your business’s goals:</a:t>
            </a:r>
            <a:endParaRPr sz="116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0"/>
          <p:cNvSpPr txBox="1"/>
          <p:nvPr>
            <p:ph idx="1" type="body"/>
          </p:nvPr>
        </p:nvSpPr>
        <p:spPr>
          <a:xfrm>
            <a:off x="102775" y="65175"/>
            <a:ext cx="8899800" cy="5019600"/>
          </a:xfrm>
          <a:prstGeom prst="rect">
            <a:avLst/>
          </a:prstGeom>
          <a:noFill/>
          <a:ln>
            <a:noFill/>
          </a:ln>
        </p:spPr>
        <p:txBody>
          <a:bodyPr anchorCtr="0" anchor="t" bIns="91425" lIns="91425" spcFirstLastPara="1" rIns="91425" wrap="square" tIns="91425">
            <a:normAutofit fontScale="25000" lnSpcReduction="20000"/>
          </a:bodyPr>
          <a:lstStyle/>
          <a:p>
            <a:pPr indent="0" lvl="0" marL="0" marR="482600" rtl="0" algn="l">
              <a:lnSpc>
                <a:spcPct val="150000"/>
              </a:lnSpc>
              <a:spcBef>
                <a:spcPts val="0"/>
              </a:spcBef>
              <a:spcAft>
                <a:spcPts val="0"/>
              </a:spcAft>
              <a:buClr>
                <a:schemeClr val="dk1"/>
              </a:buClr>
              <a:buSzPts val="275"/>
              <a:buFont typeface="Arial"/>
              <a:buNone/>
            </a:pPr>
            <a:r>
              <a:rPr b="1" lang="en" sz="5441">
                <a:solidFill>
                  <a:schemeClr val="dk1"/>
                </a:solidFill>
                <a:highlight>
                  <a:schemeClr val="lt1"/>
                </a:highlight>
                <a:latin typeface="Georgia"/>
                <a:ea typeface="Georgia"/>
                <a:cs typeface="Georgia"/>
                <a:sym typeface="Georgia"/>
              </a:rPr>
              <a:t>5. Shares success - Former President Dr.A.P. J. Abdul Kalamji</a:t>
            </a:r>
            <a:endParaRPr b="1" sz="5441">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When the team or the organization succeeds at something, the leader </a:t>
            </a:r>
            <a:r>
              <a:rPr lang="en" sz="5441">
                <a:solidFill>
                  <a:srgbClr val="FF0000"/>
                </a:solidFill>
                <a:highlight>
                  <a:schemeClr val="lt1"/>
                </a:highlight>
                <a:latin typeface="Georgia"/>
                <a:ea typeface="Georgia"/>
                <a:cs typeface="Georgia"/>
                <a:sym typeface="Georgia"/>
              </a:rPr>
              <a:t>does not hog the limelight</a:t>
            </a:r>
            <a:r>
              <a:rPr lang="en" sz="5441">
                <a:solidFill>
                  <a:schemeClr val="dk1"/>
                </a:solidFill>
                <a:highlight>
                  <a:schemeClr val="lt1"/>
                </a:highlight>
                <a:latin typeface="Georgia"/>
                <a:ea typeface="Georgia"/>
                <a:cs typeface="Georgia"/>
                <a:sym typeface="Georgia"/>
              </a:rPr>
              <a:t> or take all the credit. </a:t>
            </a:r>
            <a:endParaRPr sz="5441">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They acknowledge the contribution of others and shares the accolades with them.</a:t>
            </a:r>
            <a:endParaRPr sz="5441">
              <a:solidFill>
                <a:schemeClr val="dk1"/>
              </a:solidFill>
              <a:highlight>
                <a:schemeClr val="lt1"/>
              </a:highlight>
              <a:latin typeface="Georgia"/>
              <a:ea typeface="Georgia"/>
              <a:cs typeface="Georgia"/>
              <a:sym typeface="Georgia"/>
            </a:endParaRPr>
          </a:p>
          <a:p>
            <a:pPr indent="0" lvl="0" marL="0" marR="482600" rtl="0" algn="l">
              <a:lnSpc>
                <a:spcPct val="150000"/>
              </a:lnSpc>
              <a:spcBef>
                <a:spcPts val="0"/>
              </a:spcBef>
              <a:spcAft>
                <a:spcPts val="0"/>
              </a:spcAft>
              <a:buClr>
                <a:schemeClr val="dk1"/>
              </a:buClr>
              <a:buSzPts val="275"/>
              <a:buFont typeface="Arial"/>
              <a:buNone/>
            </a:pPr>
            <a:r>
              <a:rPr b="1" lang="en" sz="5441">
                <a:solidFill>
                  <a:schemeClr val="dk1"/>
                </a:solidFill>
                <a:highlight>
                  <a:schemeClr val="lt1"/>
                </a:highlight>
                <a:latin typeface="Georgia"/>
                <a:ea typeface="Georgia"/>
                <a:cs typeface="Georgia"/>
                <a:sym typeface="Georgia"/>
              </a:rPr>
              <a:t>6</a:t>
            </a:r>
            <a:r>
              <a:rPr lang="en" sz="4400">
                <a:solidFill>
                  <a:schemeClr val="dk1"/>
                </a:solidFill>
                <a:highlight>
                  <a:schemeClr val="lt1"/>
                </a:highlight>
                <a:latin typeface="Georgia"/>
                <a:ea typeface="Georgia"/>
                <a:cs typeface="Georgia"/>
                <a:sym typeface="Georgia"/>
              </a:rPr>
              <a:t>. </a:t>
            </a:r>
            <a:r>
              <a:rPr b="1" lang="en" sz="5250">
                <a:solidFill>
                  <a:schemeClr val="dk1"/>
                </a:solidFill>
                <a:highlight>
                  <a:schemeClr val="lt1"/>
                </a:highlight>
                <a:latin typeface="Georgia"/>
                <a:ea typeface="Georgia"/>
                <a:cs typeface="Georgia"/>
                <a:sym typeface="Georgia"/>
              </a:rPr>
              <a:t>Involved - Ratan Tata ji / Narayan Moorthy </a:t>
            </a:r>
            <a:endParaRPr b="1" sz="5250">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You</a:t>
            </a:r>
            <a:r>
              <a:rPr lang="en" sz="5250">
                <a:solidFill>
                  <a:schemeClr val="dk1"/>
                </a:solidFill>
                <a:highlight>
                  <a:schemeClr val="lt1"/>
                </a:highlight>
                <a:latin typeface="Georgia"/>
                <a:ea typeface="Georgia"/>
                <a:cs typeface="Georgia"/>
                <a:sym typeface="Georgia"/>
              </a:rPr>
              <a:t> will not find an entrepreneurial leader cooped up in the office. </a:t>
            </a:r>
            <a:endParaRPr sz="5250">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250">
                <a:solidFill>
                  <a:schemeClr val="dk1"/>
                </a:solidFill>
                <a:highlight>
                  <a:schemeClr val="lt1"/>
                </a:highlight>
                <a:latin typeface="Georgia"/>
                <a:ea typeface="Georgia"/>
                <a:cs typeface="Georgia"/>
                <a:sym typeface="Georgia"/>
              </a:rPr>
              <a:t>Leaders like </a:t>
            </a:r>
            <a:r>
              <a:rPr lang="en" sz="5250">
                <a:solidFill>
                  <a:srgbClr val="FF0000"/>
                </a:solidFill>
                <a:highlight>
                  <a:schemeClr val="lt1"/>
                </a:highlight>
                <a:latin typeface="Georgia"/>
                <a:ea typeface="Georgia"/>
                <a:cs typeface="Georgia"/>
                <a:sym typeface="Georgia"/>
              </a:rPr>
              <a:t>to spend time among employees, walk around the factory or department, interact with everyone, and see them doing their job. </a:t>
            </a:r>
            <a:endParaRPr sz="5250">
              <a:solidFill>
                <a:srgbClr val="FF0000"/>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250">
                <a:solidFill>
                  <a:schemeClr val="dk1"/>
                </a:solidFill>
                <a:highlight>
                  <a:schemeClr val="lt1"/>
                </a:highlight>
                <a:latin typeface="Georgia"/>
                <a:ea typeface="Georgia"/>
                <a:cs typeface="Georgia"/>
                <a:sym typeface="Georgia"/>
              </a:rPr>
              <a:t>This leader will usually take some time out to informally chat with employees, and understand their work and personal challenges.</a:t>
            </a:r>
            <a:endParaRPr sz="5250">
              <a:solidFill>
                <a:schemeClr val="dk1"/>
              </a:solidFill>
              <a:highlight>
                <a:schemeClr val="lt1"/>
              </a:highlight>
              <a:latin typeface="Georgia"/>
              <a:ea typeface="Georgia"/>
              <a:cs typeface="Georgia"/>
              <a:sym typeface="Georgia"/>
            </a:endParaRPr>
          </a:p>
          <a:p>
            <a:pPr indent="0" lvl="0" marL="0" marR="482600" rtl="0" algn="l">
              <a:lnSpc>
                <a:spcPct val="115000"/>
              </a:lnSpc>
              <a:spcBef>
                <a:spcPts val="0"/>
              </a:spcBef>
              <a:spcAft>
                <a:spcPts val="0"/>
              </a:spcAft>
              <a:buSzPct val="132328"/>
              <a:buNone/>
            </a:pPr>
            <a:r>
              <a:rPr b="1" lang="en" sz="5441">
                <a:solidFill>
                  <a:schemeClr val="dk1"/>
                </a:solidFill>
                <a:highlight>
                  <a:schemeClr val="lt1"/>
                </a:highlight>
                <a:latin typeface="Georgia"/>
                <a:ea typeface="Georgia"/>
                <a:cs typeface="Georgia"/>
                <a:sym typeface="Georgia"/>
              </a:rPr>
              <a:t>7. Create an atmosphere conducive to growth - Google office</a:t>
            </a:r>
            <a:endParaRPr b="1" sz="5441">
              <a:solidFill>
                <a:schemeClr val="dk1"/>
              </a:solidFill>
              <a:highlight>
                <a:schemeClr val="lt1"/>
              </a:highlight>
              <a:latin typeface="Georgia"/>
              <a:ea typeface="Georgia"/>
              <a:cs typeface="Georgia"/>
              <a:sym typeface="Georgia"/>
            </a:endParaRPr>
          </a:p>
          <a:p>
            <a:pPr indent="0" lvl="0" marL="0" marR="482600" rtl="0" algn="l">
              <a:lnSpc>
                <a:spcPct val="115000"/>
              </a:lnSpc>
              <a:spcBef>
                <a:spcPts val="0"/>
              </a:spcBef>
              <a:spcAft>
                <a:spcPts val="0"/>
              </a:spcAft>
              <a:buSzPct val="132328"/>
              <a:buNone/>
            </a:pPr>
            <a:r>
              <a:t/>
            </a:r>
            <a:endParaRPr b="1" sz="5441">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With a deep understanding of the importance of other people’s contribution to organizational success, the entrepreneurial leader creates an atmosphere that encourages everyone to share ideas, grow, and thrive. </a:t>
            </a:r>
            <a:endParaRPr sz="5441">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They actively seek other’s opinions, and encourages them to come up with solutions to the problems that they face. </a:t>
            </a:r>
            <a:endParaRPr sz="5441">
              <a:solidFill>
                <a:schemeClr val="dk1"/>
              </a:solidFill>
              <a:highlight>
                <a:schemeClr val="lt1"/>
              </a:highlight>
              <a:latin typeface="Georgia"/>
              <a:ea typeface="Georgia"/>
              <a:cs typeface="Georgia"/>
              <a:sym typeface="Georgia"/>
            </a:endParaRPr>
          </a:p>
          <a:p>
            <a:pPr indent="-247650" lvl="0" marL="457200" marR="482600" rtl="0" algn="l">
              <a:lnSpc>
                <a:spcPct val="150000"/>
              </a:lnSpc>
              <a:spcBef>
                <a:spcPts val="0"/>
              </a:spcBef>
              <a:spcAft>
                <a:spcPts val="0"/>
              </a:spcAft>
              <a:buSzPts val="300"/>
              <a:buFont typeface="Georgia"/>
              <a:buChar char="●"/>
            </a:pPr>
            <a:r>
              <a:rPr lang="en" sz="5441">
                <a:solidFill>
                  <a:schemeClr val="dk1"/>
                </a:solidFill>
                <a:highlight>
                  <a:schemeClr val="lt1"/>
                </a:highlight>
                <a:latin typeface="Georgia"/>
                <a:ea typeface="Georgia"/>
                <a:cs typeface="Georgia"/>
                <a:sym typeface="Georgia"/>
              </a:rPr>
              <a:t>The entrepreneurial leader also provides positive feedback when employees come forward with an opinion.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txBox="1"/>
          <p:nvPr>
            <p:ph idx="1" type="body"/>
          </p:nvPr>
        </p:nvSpPr>
        <p:spPr>
          <a:xfrm>
            <a:off x="182600" y="148900"/>
            <a:ext cx="8761500" cy="4994700"/>
          </a:xfrm>
          <a:prstGeom prst="rect">
            <a:avLst/>
          </a:prstGeom>
          <a:noFill/>
          <a:ln>
            <a:noFill/>
          </a:ln>
        </p:spPr>
        <p:txBody>
          <a:bodyPr anchorCtr="0" anchor="t" bIns="91425" lIns="91425" spcFirstLastPara="1" rIns="91425" wrap="square" tIns="91425">
            <a:noAutofit/>
          </a:bodyPr>
          <a:lstStyle/>
          <a:p>
            <a:pPr indent="0" lvl="0" marL="0" marR="482600" rtl="0" algn="l">
              <a:lnSpc>
                <a:spcPct val="115000"/>
              </a:lnSpc>
              <a:spcBef>
                <a:spcPts val="0"/>
              </a:spcBef>
              <a:spcAft>
                <a:spcPts val="0"/>
              </a:spcAft>
              <a:buSzPts val="1800"/>
              <a:buNone/>
            </a:pPr>
            <a:r>
              <a:rPr b="1" lang="en" sz="1450">
                <a:solidFill>
                  <a:schemeClr val="dk1"/>
                </a:solidFill>
                <a:highlight>
                  <a:schemeClr val="lt1"/>
                </a:highlight>
                <a:latin typeface="Georgia"/>
                <a:ea typeface="Georgia"/>
                <a:cs typeface="Georgia"/>
                <a:sym typeface="Georgia"/>
              </a:rPr>
              <a:t>8. Honesty - Narayan Moorthy - Ratan Tata Ji</a:t>
            </a:r>
            <a:endParaRPr b="1" sz="1450">
              <a:solidFill>
                <a:schemeClr val="dk1"/>
              </a:solidFill>
              <a:highlight>
                <a:schemeClr val="lt1"/>
              </a:highlight>
              <a:latin typeface="Georgia"/>
              <a:ea typeface="Georgia"/>
              <a:cs typeface="Georgia"/>
              <a:sym typeface="Georgia"/>
            </a:endParaRPr>
          </a:p>
          <a:p>
            <a:pPr indent="-330200" lvl="0" marL="457200" marR="482600" rtl="0" algn="l">
              <a:lnSpc>
                <a:spcPct val="150000"/>
              </a:lnSpc>
              <a:spcBef>
                <a:spcPts val="0"/>
              </a:spcBef>
              <a:spcAft>
                <a:spcPts val="0"/>
              </a:spcAft>
              <a:buSzPts val="1600"/>
              <a:buFont typeface="Georgia"/>
              <a:buChar char="●"/>
            </a:pPr>
            <a:r>
              <a:rPr lang="en" sz="1500">
                <a:solidFill>
                  <a:schemeClr val="dk1"/>
                </a:solidFill>
                <a:highlight>
                  <a:schemeClr val="lt1"/>
                </a:highlight>
                <a:latin typeface="Georgia"/>
                <a:ea typeface="Georgia"/>
                <a:cs typeface="Georgia"/>
                <a:sym typeface="Georgia"/>
              </a:rPr>
              <a:t>Honesty is the most important quality of an exceptional leader. </a:t>
            </a:r>
            <a:endParaRPr sz="1500">
              <a:solidFill>
                <a:schemeClr val="dk1"/>
              </a:solidFill>
              <a:highlight>
                <a:schemeClr val="lt1"/>
              </a:highlight>
              <a:latin typeface="Georgia"/>
              <a:ea typeface="Georgia"/>
              <a:cs typeface="Georgia"/>
              <a:sym typeface="Georgia"/>
            </a:endParaRPr>
          </a:p>
          <a:p>
            <a:pPr indent="-330200" lvl="0" marL="457200" marR="482600" rtl="0" algn="l">
              <a:lnSpc>
                <a:spcPct val="150000"/>
              </a:lnSpc>
              <a:spcBef>
                <a:spcPts val="0"/>
              </a:spcBef>
              <a:spcAft>
                <a:spcPts val="0"/>
              </a:spcAft>
              <a:buSzPts val="1600"/>
              <a:buFont typeface="Georgia"/>
              <a:buChar char="●"/>
            </a:pPr>
            <a:r>
              <a:rPr lang="en" sz="1500">
                <a:solidFill>
                  <a:schemeClr val="dk1"/>
                </a:solidFill>
                <a:highlight>
                  <a:schemeClr val="lt1"/>
                </a:highlight>
                <a:latin typeface="Georgia"/>
                <a:ea typeface="Georgia"/>
                <a:cs typeface="Georgia"/>
                <a:sym typeface="Georgia"/>
              </a:rPr>
              <a:t>Entrepreneurial leaders who are honest are able to</a:t>
            </a:r>
            <a:r>
              <a:rPr lang="en" sz="1500">
                <a:solidFill>
                  <a:srgbClr val="FF0000"/>
                </a:solidFill>
                <a:highlight>
                  <a:schemeClr val="lt1"/>
                </a:highlight>
                <a:latin typeface="Georgia"/>
                <a:ea typeface="Georgia"/>
                <a:cs typeface="Georgia"/>
                <a:sym typeface="Georgia"/>
              </a:rPr>
              <a:t> quickly win the trust of their employees</a:t>
            </a:r>
            <a:r>
              <a:rPr lang="en" sz="1500">
                <a:solidFill>
                  <a:schemeClr val="dk1"/>
                </a:solidFill>
                <a:highlight>
                  <a:schemeClr val="lt1"/>
                </a:highlight>
                <a:latin typeface="Georgia"/>
                <a:ea typeface="Georgia"/>
                <a:cs typeface="Georgia"/>
                <a:sym typeface="Georgia"/>
              </a:rPr>
              <a:t>. </a:t>
            </a:r>
            <a:endParaRPr sz="1500">
              <a:solidFill>
                <a:schemeClr val="dk1"/>
              </a:solidFill>
              <a:highlight>
                <a:schemeClr val="lt1"/>
              </a:highlight>
              <a:latin typeface="Georgia"/>
              <a:ea typeface="Georgia"/>
              <a:cs typeface="Georgia"/>
              <a:sym typeface="Georgia"/>
            </a:endParaRPr>
          </a:p>
          <a:p>
            <a:pPr indent="-330200" lvl="0" marL="457200" marR="482600" rtl="0" algn="l">
              <a:lnSpc>
                <a:spcPct val="150000"/>
              </a:lnSpc>
              <a:spcBef>
                <a:spcPts val="0"/>
              </a:spcBef>
              <a:spcAft>
                <a:spcPts val="0"/>
              </a:spcAft>
              <a:buSzPts val="1600"/>
              <a:buFont typeface="Georgia"/>
              <a:buChar char="●"/>
            </a:pPr>
            <a:r>
              <a:rPr lang="en" sz="1500">
                <a:solidFill>
                  <a:srgbClr val="FF0000"/>
                </a:solidFill>
                <a:highlight>
                  <a:schemeClr val="lt1"/>
                </a:highlight>
                <a:latin typeface="Georgia"/>
                <a:ea typeface="Georgia"/>
                <a:cs typeface="Georgia"/>
                <a:sym typeface="Georgia"/>
              </a:rPr>
              <a:t>People respect leaders to come across as honest, and are more likely to accept positive or negative feedback and also work harder</a:t>
            </a:r>
            <a:r>
              <a:rPr lang="en" sz="1500">
                <a:solidFill>
                  <a:schemeClr val="dk1"/>
                </a:solidFill>
                <a:highlight>
                  <a:schemeClr val="lt1"/>
                </a:highlight>
                <a:latin typeface="Georgia"/>
                <a:ea typeface="Georgia"/>
                <a:cs typeface="Georgia"/>
                <a:sym typeface="Georgia"/>
              </a:rPr>
              <a:t>.</a:t>
            </a:r>
            <a:endParaRPr sz="1500">
              <a:solidFill>
                <a:schemeClr val="dk1"/>
              </a:solidFill>
              <a:highlight>
                <a:schemeClr val="lt1"/>
              </a:highlight>
              <a:latin typeface="Georgia"/>
              <a:ea typeface="Georgia"/>
              <a:cs typeface="Georgia"/>
              <a:sym typeface="Georgia"/>
            </a:endParaRPr>
          </a:p>
          <a:p>
            <a:pPr indent="0" lvl="0" marL="0" marR="482600" rtl="0" algn="l">
              <a:lnSpc>
                <a:spcPct val="115000"/>
              </a:lnSpc>
              <a:spcBef>
                <a:spcPts val="0"/>
              </a:spcBef>
              <a:spcAft>
                <a:spcPts val="0"/>
              </a:spcAft>
              <a:buSzPts val="1800"/>
              <a:buNone/>
            </a:pPr>
            <a:r>
              <a:rPr b="1" lang="en" sz="1450">
                <a:solidFill>
                  <a:schemeClr val="dk1"/>
                </a:solidFill>
                <a:highlight>
                  <a:schemeClr val="lt1"/>
                </a:highlight>
                <a:latin typeface="Georgia"/>
                <a:ea typeface="Georgia"/>
                <a:cs typeface="Georgia"/>
                <a:sym typeface="Georgia"/>
              </a:rPr>
              <a:t>9. Perseverance</a:t>
            </a:r>
            <a:endParaRPr b="1" sz="1450">
              <a:solidFill>
                <a:schemeClr val="dk1"/>
              </a:solidFill>
              <a:highlight>
                <a:schemeClr val="lt1"/>
              </a:highlight>
              <a:latin typeface="Georgia"/>
              <a:ea typeface="Georgia"/>
              <a:cs typeface="Georgia"/>
              <a:sym typeface="Georgia"/>
            </a:endParaRPr>
          </a:p>
          <a:p>
            <a:pPr indent="-323850" lvl="0" marL="457200" marR="482600" rtl="0" algn="l">
              <a:lnSpc>
                <a:spcPct val="150000"/>
              </a:lnSpc>
              <a:spcBef>
                <a:spcPts val="0"/>
              </a:spcBef>
              <a:spcAft>
                <a:spcPts val="0"/>
              </a:spcAft>
              <a:buSzPts val="1500"/>
              <a:buFont typeface="Georgia"/>
              <a:buChar char="●"/>
            </a:pPr>
            <a:r>
              <a:rPr lang="en" sz="1500">
                <a:solidFill>
                  <a:schemeClr val="dk1"/>
                </a:solidFill>
                <a:highlight>
                  <a:schemeClr val="lt1"/>
                </a:highlight>
                <a:latin typeface="Georgia"/>
                <a:ea typeface="Georgia"/>
                <a:cs typeface="Georgia"/>
                <a:sym typeface="Georgia"/>
              </a:rPr>
              <a:t>When the going gets tough, the entrepreneurial leader perseveres. True entrepreneurs simply don’t quit, they keep going till they find what they’re looking for.</a:t>
            </a:r>
            <a:endParaRPr sz="1500">
              <a:solidFill>
                <a:schemeClr val="dk1"/>
              </a:solidFill>
              <a:highlight>
                <a:schemeClr val="lt1"/>
              </a:highlight>
              <a:latin typeface="Georgia"/>
              <a:ea typeface="Georgia"/>
              <a:cs typeface="Georgia"/>
              <a:sym typeface="Georgia"/>
            </a:endParaRPr>
          </a:p>
          <a:p>
            <a:pPr indent="0" lvl="0" marL="0" marR="482600" rtl="0" algn="l">
              <a:lnSpc>
                <a:spcPct val="115000"/>
              </a:lnSpc>
              <a:spcBef>
                <a:spcPts val="0"/>
              </a:spcBef>
              <a:spcAft>
                <a:spcPts val="0"/>
              </a:spcAft>
              <a:buSzPts val="1800"/>
              <a:buNone/>
            </a:pPr>
            <a:r>
              <a:rPr b="1" lang="en" sz="1450">
                <a:solidFill>
                  <a:schemeClr val="dk1"/>
                </a:solidFill>
                <a:highlight>
                  <a:schemeClr val="lt1"/>
                </a:highlight>
                <a:latin typeface="Georgia"/>
                <a:ea typeface="Georgia"/>
                <a:cs typeface="Georgia"/>
                <a:sym typeface="Georgia"/>
              </a:rPr>
              <a:t>10. Learning</a:t>
            </a:r>
            <a:endParaRPr b="1" sz="1450">
              <a:solidFill>
                <a:schemeClr val="dk1"/>
              </a:solidFill>
              <a:highlight>
                <a:schemeClr val="lt1"/>
              </a:highlight>
              <a:latin typeface="Georgia"/>
              <a:ea typeface="Georgia"/>
              <a:cs typeface="Georgia"/>
              <a:sym typeface="Georgia"/>
            </a:endParaRPr>
          </a:p>
          <a:p>
            <a:pPr indent="-311150" lvl="0" marL="457200" marR="482600" rtl="0" algn="l">
              <a:lnSpc>
                <a:spcPct val="150000"/>
              </a:lnSpc>
              <a:spcBef>
                <a:spcPts val="0"/>
              </a:spcBef>
              <a:spcAft>
                <a:spcPts val="0"/>
              </a:spcAft>
              <a:buSzPts val="1300"/>
              <a:buFont typeface="Georgia"/>
              <a:buChar char="●"/>
            </a:pPr>
            <a:r>
              <a:rPr lang="en" sz="1500">
                <a:solidFill>
                  <a:schemeClr val="dk1"/>
                </a:solidFill>
                <a:highlight>
                  <a:schemeClr val="lt1"/>
                </a:highlight>
                <a:latin typeface="Georgia"/>
                <a:ea typeface="Georgia"/>
                <a:cs typeface="Georgia"/>
                <a:sym typeface="Georgia"/>
              </a:rPr>
              <a:t>The</a:t>
            </a:r>
            <a:r>
              <a:rPr lang="en" sz="1450">
                <a:solidFill>
                  <a:schemeClr val="dk1"/>
                </a:solidFill>
                <a:highlight>
                  <a:schemeClr val="lt1"/>
                </a:highlight>
                <a:latin typeface="Georgia"/>
                <a:ea typeface="Georgia"/>
                <a:cs typeface="Georgia"/>
                <a:sym typeface="Georgia"/>
              </a:rPr>
              <a:t> leader not only invests significantly in learning and updating their knowledge, but they also create a learning environment in the organization encouraging others to improve their knowledge, widen their experience, and tackle multiple challenges. </a:t>
            </a:r>
            <a:endParaRPr sz="1450">
              <a:solidFill>
                <a:schemeClr val="dk1"/>
              </a:solidFill>
              <a:highlight>
                <a:schemeClr val="lt1"/>
              </a:highlight>
              <a:latin typeface="Georgia"/>
              <a:ea typeface="Georgia"/>
              <a:cs typeface="Georgia"/>
              <a:sym typeface="Georgia"/>
            </a:endParaRPr>
          </a:p>
          <a:p>
            <a:pPr indent="-323850" lvl="0" marL="457200" marR="482600" rtl="0" algn="l">
              <a:lnSpc>
                <a:spcPct val="150000"/>
              </a:lnSpc>
              <a:spcBef>
                <a:spcPts val="0"/>
              </a:spcBef>
              <a:spcAft>
                <a:spcPts val="0"/>
              </a:spcAft>
              <a:buSzPts val="1500"/>
              <a:buFont typeface="Georgia"/>
              <a:buChar char="●"/>
            </a:pPr>
            <a:r>
              <a:rPr lang="en" sz="1450">
                <a:solidFill>
                  <a:schemeClr val="dk1"/>
                </a:solidFill>
                <a:highlight>
                  <a:schemeClr val="lt1"/>
                </a:highlight>
                <a:latin typeface="Georgia"/>
                <a:ea typeface="Georgia"/>
                <a:cs typeface="Georgia"/>
                <a:sym typeface="Georgia"/>
              </a:rPr>
              <a:t>They encourage employees to think outside the box and come up with creative solutions to problems.</a:t>
            </a:r>
            <a:endParaRPr sz="1325">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2"/>
          <p:cNvPicPr preferRelativeResize="0"/>
          <p:nvPr/>
        </p:nvPicPr>
        <p:blipFill rotWithShape="1">
          <a:blip r:embed="rId3">
            <a:alphaModFix/>
          </a:blip>
          <a:srcRect b="0" l="0" r="0" t="0"/>
          <a:stretch/>
        </p:blipFill>
        <p:spPr>
          <a:xfrm>
            <a:off x="2027425" y="161675"/>
            <a:ext cx="5020250" cy="48970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23"/>
          <p:cNvPicPr preferRelativeResize="0"/>
          <p:nvPr/>
        </p:nvPicPr>
        <p:blipFill rotWithShape="1">
          <a:blip r:embed="rId3">
            <a:alphaModFix/>
          </a:blip>
          <a:srcRect b="0" l="0" r="0" t="0"/>
          <a:stretch/>
        </p:blipFill>
        <p:spPr>
          <a:xfrm>
            <a:off x="1202400" y="919175"/>
            <a:ext cx="7646800" cy="35724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4"/>
          <p:cNvPicPr preferRelativeResize="0"/>
          <p:nvPr/>
        </p:nvPicPr>
        <p:blipFill rotWithShape="1">
          <a:blip r:embed="rId3">
            <a:alphaModFix/>
          </a:blip>
          <a:srcRect b="0" l="0" r="0" t="0"/>
          <a:stretch/>
        </p:blipFill>
        <p:spPr>
          <a:xfrm>
            <a:off x="1471400" y="342025"/>
            <a:ext cx="6528901" cy="4572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ph type="title"/>
          </p:nvPr>
        </p:nvSpPr>
        <p:spPr>
          <a:xfrm>
            <a:off x="1295100" y="451550"/>
            <a:ext cx="74178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Hare and tortoise story  </a:t>
            </a:r>
            <a:endParaRPr/>
          </a:p>
        </p:txBody>
      </p:sp>
      <p:sp>
        <p:nvSpPr>
          <p:cNvPr id="186" name="Google Shape;186;p25"/>
          <p:cNvSpPr txBox="1"/>
          <p:nvPr>
            <p:ph idx="1" type="body"/>
          </p:nvPr>
        </p:nvSpPr>
        <p:spPr>
          <a:xfrm>
            <a:off x="1295100" y="1132925"/>
            <a:ext cx="6508200" cy="1272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u="sng">
                <a:solidFill>
                  <a:schemeClr val="hlink"/>
                </a:solidFill>
                <a:hlinkClick r:id="rId3"/>
              </a:rPr>
              <a:t>https://drive.google.com/file/d/1Xde7txNIlY9VzgfxZVXR5kinpKxb7D_P/view?usp=sharing</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Types of enterprise and ownership structure</a:t>
            </a:r>
            <a:endParaRPr/>
          </a:p>
        </p:txBody>
      </p:sp>
      <p:sp>
        <p:nvSpPr>
          <p:cNvPr id="192" name="Google Shape;192;p26"/>
          <p:cNvSpPr txBox="1"/>
          <p:nvPr>
            <p:ph idx="1" type="body"/>
          </p:nvPr>
        </p:nvSpPr>
        <p:spPr>
          <a:xfrm>
            <a:off x="371625" y="1217425"/>
            <a:ext cx="8100000" cy="36675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358"/>
              <a:buNone/>
            </a:pPr>
            <a:r>
              <a:rPr lang="en" sz="1085" u="sng">
                <a:solidFill>
                  <a:schemeClr val="hlink"/>
                </a:solidFill>
                <a:hlinkClick r:id="rId3"/>
              </a:rPr>
              <a:t>https://www.fool.com/the-blueprint/types-of-business-ownership/</a:t>
            </a:r>
            <a:endParaRPr sz="1085"/>
          </a:p>
          <a:p>
            <a:pPr indent="0" lvl="0" marL="0" rtl="0" algn="l">
              <a:lnSpc>
                <a:spcPct val="95000"/>
              </a:lnSpc>
              <a:spcBef>
                <a:spcPts val="1200"/>
              </a:spcBef>
              <a:spcAft>
                <a:spcPts val="0"/>
              </a:spcAft>
              <a:buSzPts val="358"/>
              <a:buNone/>
            </a:pPr>
            <a:r>
              <a:rPr lang="en" sz="1085"/>
              <a:t>Book_Schemes for MSMEs_of GOI - </a:t>
            </a:r>
            <a:r>
              <a:rPr lang="en" sz="1085" u="sng">
                <a:solidFill>
                  <a:schemeClr val="hlink"/>
                </a:solidFill>
                <a:hlinkClick r:id="rId4"/>
              </a:rPr>
              <a:t>https://drive.google.com/file/d/1H__Bq6qgAkaVLuvplP1wyR7Jf9KiGgeL/view?usp=sharing</a:t>
            </a:r>
            <a:endParaRPr sz="1085"/>
          </a:p>
          <a:p>
            <a:pPr indent="0" lvl="0" marL="0" rtl="0" algn="l">
              <a:lnSpc>
                <a:spcPct val="95000"/>
              </a:lnSpc>
              <a:spcBef>
                <a:spcPts val="1200"/>
              </a:spcBef>
              <a:spcAft>
                <a:spcPts val="0"/>
              </a:spcAft>
              <a:buSzPts val="358"/>
              <a:buNone/>
            </a:pPr>
            <a:r>
              <a:rPr lang="en" sz="1085" u="sng">
                <a:solidFill>
                  <a:schemeClr val="hlink"/>
                </a:solidFill>
                <a:hlinkClick r:id="rId5"/>
              </a:rPr>
              <a:t>https://www.open.edu/openlearn/money-business/business-strategy-studies/different-types-business/content-section-4</a:t>
            </a:r>
            <a:endParaRPr sz="1085"/>
          </a:p>
          <a:p>
            <a:pPr indent="0" lvl="0" marL="0" rtl="0" algn="l">
              <a:lnSpc>
                <a:spcPct val="95000"/>
              </a:lnSpc>
              <a:spcBef>
                <a:spcPts val="1200"/>
              </a:spcBef>
              <a:spcAft>
                <a:spcPts val="0"/>
              </a:spcAft>
              <a:buSzPts val="358"/>
              <a:buNone/>
            </a:pPr>
            <a:r>
              <a:rPr lang="en" sz="1085" u="sng">
                <a:solidFill>
                  <a:schemeClr val="hlink"/>
                </a:solidFill>
                <a:hlinkClick r:id="rId6"/>
              </a:rPr>
              <a:t>https://www.livecareer.com/resources/careers/planning/business-ownership</a:t>
            </a:r>
            <a:endParaRPr sz="1085"/>
          </a:p>
          <a:p>
            <a:pPr indent="0" lvl="0" marL="0" rtl="0" algn="l">
              <a:lnSpc>
                <a:spcPct val="95000"/>
              </a:lnSpc>
              <a:spcBef>
                <a:spcPts val="1200"/>
              </a:spcBef>
              <a:spcAft>
                <a:spcPts val="0"/>
              </a:spcAft>
              <a:buSzPts val="358"/>
              <a:buNone/>
            </a:pPr>
            <a:r>
              <a:rPr lang="en" sz="1085" u="sng">
                <a:solidFill>
                  <a:schemeClr val="hlink"/>
                </a:solidFill>
                <a:hlinkClick r:id="rId7"/>
              </a:rPr>
              <a:t>https://thebusinessprofessor.com/business-governance/sole-proprietorship-a-detailed-explanation</a:t>
            </a:r>
            <a:endParaRPr sz="1085"/>
          </a:p>
          <a:p>
            <a:pPr indent="0" lvl="0" marL="0" rtl="0" algn="l">
              <a:lnSpc>
                <a:spcPct val="95000"/>
              </a:lnSpc>
              <a:spcBef>
                <a:spcPts val="1200"/>
              </a:spcBef>
              <a:spcAft>
                <a:spcPts val="0"/>
              </a:spcAft>
              <a:buSzPts val="358"/>
              <a:buNone/>
            </a:pPr>
            <a:r>
              <a:rPr lang="en" sz="1085"/>
              <a:t>LLP - </a:t>
            </a:r>
            <a:r>
              <a:rPr lang="en" sz="1085" u="sng">
                <a:solidFill>
                  <a:schemeClr val="hlink"/>
                </a:solidFill>
                <a:hlinkClick r:id="rId8"/>
              </a:rPr>
              <a:t>https://www.addressadda.com/all-registered-llp-firms-in-india.php</a:t>
            </a:r>
            <a:endParaRPr sz="1085"/>
          </a:p>
          <a:p>
            <a:pPr indent="0" lvl="0" marL="0" rtl="0" algn="l">
              <a:lnSpc>
                <a:spcPct val="95000"/>
              </a:lnSpc>
              <a:spcBef>
                <a:spcPts val="1200"/>
              </a:spcBef>
              <a:spcAft>
                <a:spcPts val="0"/>
              </a:spcAft>
              <a:buSzPts val="358"/>
              <a:buNone/>
            </a:pPr>
            <a:r>
              <a:rPr lang="en" sz="1085"/>
              <a:t>LLc - </a:t>
            </a:r>
            <a:r>
              <a:rPr lang="en" sz="1085" u="sng">
                <a:solidFill>
                  <a:schemeClr val="hlink"/>
                </a:solidFill>
                <a:hlinkClick r:id="rId9"/>
              </a:rPr>
              <a:t>https://www.upcounsel.com/well-known-llc-companies</a:t>
            </a:r>
            <a:endParaRPr sz="1085"/>
          </a:p>
          <a:p>
            <a:pPr indent="0" lvl="0" marL="0" rtl="0" algn="l">
              <a:lnSpc>
                <a:spcPct val="95000"/>
              </a:lnSpc>
              <a:spcBef>
                <a:spcPts val="1200"/>
              </a:spcBef>
              <a:spcAft>
                <a:spcPts val="0"/>
              </a:spcAft>
              <a:buSzPts val="358"/>
              <a:buNone/>
            </a:pPr>
            <a:r>
              <a:rPr lang="en" sz="1085" u="sng">
                <a:solidFill>
                  <a:schemeClr val="hlink"/>
                </a:solidFill>
                <a:hlinkClick r:id="rId10"/>
              </a:rPr>
              <a:t>https://www.offshorecompany.com/company/india-llc/</a:t>
            </a:r>
            <a:endParaRPr sz="1085"/>
          </a:p>
          <a:p>
            <a:pPr indent="0" lvl="0" marL="0" rtl="0" algn="l">
              <a:lnSpc>
                <a:spcPct val="95000"/>
              </a:lnSpc>
              <a:spcBef>
                <a:spcPts val="1200"/>
              </a:spcBef>
              <a:spcAft>
                <a:spcPts val="0"/>
              </a:spcAft>
              <a:buSzPts val="358"/>
              <a:buNone/>
            </a:pPr>
            <a:r>
              <a:t/>
            </a:r>
            <a:endParaRPr sz="1085"/>
          </a:p>
          <a:p>
            <a:pPr indent="0" lvl="0" marL="0" rtl="0" algn="l">
              <a:lnSpc>
                <a:spcPct val="95000"/>
              </a:lnSpc>
              <a:spcBef>
                <a:spcPts val="1200"/>
              </a:spcBef>
              <a:spcAft>
                <a:spcPts val="0"/>
              </a:spcAft>
              <a:buSzPts val="358"/>
              <a:buNone/>
            </a:pPr>
            <a:r>
              <a:rPr lang="en" sz="1085" u="sng">
                <a:solidFill>
                  <a:schemeClr val="hlink"/>
                </a:solidFill>
                <a:hlinkClick r:id="rId11"/>
              </a:rPr>
              <a:t>http://www.esupportkpo.com/images/Learning%20Pages%20-%20Articles%20-%20Types%20of%20Business%20Structures%20in%20India.pdf</a:t>
            </a:r>
            <a:endParaRPr sz="1085"/>
          </a:p>
          <a:p>
            <a:pPr indent="0" lvl="0" marL="0" rtl="0" algn="l">
              <a:lnSpc>
                <a:spcPct val="95000"/>
              </a:lnSpc>
              <a:spcBef>
                <a:spcPts val="1200"/>
              </a:spcBef>
              <a:spcAft>
                <a:spcPts val="0"/>
              </a:spcAft>
              <a:buSzPts val="358"/>
              <a:buNone/>
            </a:pPr>
            <a:r>
              <a:rPr lang="en" sz="1085" u="sng">
                <a:solidFill>
                  <a:schemeClr val="hlink"/>
                </a:solidFill>
                <a:hlinkClick r:id="rId12"/>
              </a:rPr>
              <a:t>https://www.ahlawatassociates.com/blog/types-of-business-structures-in-india/</a:t>
            </a:r>
            <a:endParaRPr sz="1085"/>
          </a:p>
          <a:p>
            <a:pPr indent="0" lvl="0" marL="0" rtl="0" algn="l">
              <a:lnSpc>
                <a:spcPct val="95000"/>
              </a:lnSpc>
              <a:spcBef>
                <a:spcPts val="1200"/>
              </a:spcBef>
              <a:spcAft>
                <a:spcPts val="1200"/>
              </a:spcAft>
              <a:buSzPts val="358"/>
              <a:buNone/>
            </a:pPr>
            <a:r>
              <a:t/>
            </a:r>
            <a:endParaRPr sz="1085"/>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198" name="Google Shape;198;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Self Learning activities of this week - 03-08-2021 </a:t>
            </a:r>
            <a:endParaRPr/>
          </a:p>
          <a:p>
            <a:pPr indent="0" lvl="0" marL="0" rtl="0" algn="l">
              <a:lnSpc>
                <a:spcPct val="115000"/>
              </a:lnSpc>
              <a:spcBef>
                <a:spcPts val="1200"/>
              </a:spcBef>
              <a:spcAft>
                <a:spcPts val="1200"/>
              </a:spcAft>
              <a:buSzPts val="1800"/>
              <a:buNone/>
            </a:pPr>
            <a:r>
              <a:rPr lang="en"/>
              <a:t>Notes on MSMEs - Micro, Small, Medium Enterprise structure along with the schemes offered by GOI</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28"/>
          <p:cNvPicPr preferRelativeResize="0"/>
          <p:nvPr/>
        </p:nvPicPr>
        <p:blipFill rotWithShape="1">
          <a:blip r:embed="rId3">
            <a:alphaModFix/>
          </a:blip>
          <a:srcRect b="0" l="0" r="0" t="0"/>
          <a:stretch/>
        </p:blipFill>
        <p:spPr>
          <a:xfrm>
            <a:off x="3076975" y="78225"/>
            <a:ext cx="3396400" cy="49805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9"/>
          <p:cNvPicPr preferRelativeResize="0"/>
          <p:nvPr/>
        </p:nvPicPr>
        <p:blipFill rotWithShape="1">
          <a:blip r:embed="rId3">
            <a:alphaModFix/>
          </a:blip>
          <a:srcRect b="0" l="0" r="0" t="0"/>
          <a:stretch/>
        </p:blipFill>
        <p:spPr>
          <a:xfrm>
            <a:off x="3951988" y="676213"/>
            <a:ext cx="4942824" cy="4250375"/>
          </a:xfrm>
          <a:prstGeom prst="rect">
            <a:avLst/>
          </a:prstGeom>
          <a:noFill/>
          <a:ln>
            <a:noFill/>
          </a:ln>
        </p:spPr>
      </p:pic>
      <p:sp>
        <p:nvSpPr>
          <p:cNvPr id="209" name="Google Shape;209;p29"/>
          <p:cNvSpPr txBox="1"/>
          <p:nvPr/>
        </p:nvSpPr>
        <p:spPr>
          <a:xfrm>
            <a:off x="657288" y="130375"/>
            <a:ext cx="78294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dk1"/>
                </a:solidFill>
                <a:latin typeface="Arial"/>
                <a:ea typeface="Arial"/>
                <a:cs typeface="Arial"/>
                <a:sym typeface="Arial"/>
              </a:rPr>
              <a:t>Types of enterprise and ownership structure</a:t>
            </a:r>
            <a:endParaRPr b="0" i="0" sz="2800" u="none" cap="none" strike="noStrike">
              <a:solidFill>
                <a:schemeClr val="dk1"/>
              </a:solidFill>
              <a:latin typeface="Arial"/>
              <a:ea typeface="Arial"/>
              <a:cs typeface="Arial"/>
              <a:sym typeface="Arial"/>
            </a:endParaRPr>
          </a:p>
        </p:txBody>
      </p:sp>
      <p:sp>
        <p:nvSpPr>
          <p:cNvPr id="210" name="Google Shape;210;p29"/>
          <p:cNvSpPr txBox="1"/>
          <p:nvPr/>
        </p:nvSpPr>
        <p:spPr>
          <a:xfrm>
            <a:off x="717100" y="1108200"/>
            <a:ext cx="3044400" cy="3386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600"/>
              <a:buFont typeface="Arial"/>
              <a:buNone/>
            </a:pPr>
            <a:r>
              <a:rPr b="0" i="0" lang="en" sz="1600" u="none" cap="none" strike="noStrike">
                <a:solidFill>
                  <a:srgbClr val="000000"/>
                </a:solidFill>
                <a:latin typeface="Arial"/>
                <a:ea typeface="Arial"/>
                <a:cs typeface="Arial"/>
                <a:sym typeface="Arial"/>
              </a:rPr>
              <a:t>Based on </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No of owner </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Control over the business</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Taxation</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Liability</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Finance</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Legal status</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Profit and loss</a:t>
            </a:r>
            <a:endParaRPr b="0" i="0" sz="1600" u="none" cap="none" strike="noStrike">
              <a:solidFill>
                <a:srgbClr val="000000"/>
              </a:solidFill>
              <a:latin typeface="Arial"/>
              <a:ea typeface="Arial"/>
              <a:cs typeface="Arial"/>
              <a:sym typeface="Arial"/>
            </a:endParaRPr>
          </a:p>
          <a:p>
            <a:pPr indent="-330200" lvl="0" marL="457200" marR="0" rtl="0" algn="l">
              <a:lnSpc>
                <a:spcPct val="150000"/>
              </a:lnSpc>
              <a:spcBef>
                <a:spcPts val="0"/>
              </a:spcBef>
              <a:spcAft>
                <a:spcPts val="0"/>
              </a:spcAft>
              <a:buClr>
                <a:srgbClr val="000000"/>
              </a:buClr>
              <a:buSzPts val="1600"/>
              <a:buFont typeface="Arial"/>
              <a:buAutoNum type="arabicPeriod"/>
            </a:pPr>
            <a:r>
              <a:rPr b="0" i="0" lang="en" sz="1600" u="none" cap="none" strike="noStrike">
                <a:solidFill>
                  <a:srgbClr val="000000"/>
                </a:solidFill>
                <a:latin typeface="Arial"/>
                <a:ea typeface="Arial"/>
                <a:cs typeface="Arial"/>
                <a:sym typeface="Arial"/>
              </a:rPr>
              <a:t>Risk</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400"/>
              </a:spcBef>
              <a:spcAft>
                <a:spcPts val="400"/>
              </a:spcAft>
              <a:buClr>
                <a:schemeClr val="dk1"/>
              </a:buClr>
              <a:buSzPct val="31592"/>
              <a:buFont typeface="Arial"/>
              <a:buNone/>
            </a:pPr>
            <a:r>
              <a:rPr b="1" lang="en" sz="3481">
                <a:solidFill>
                  <a:srgbClr val="333333"/>
                </a:solidFill>
                <a:highlight>
                  <a:schemeClr val="lt1"/>
                </a:highlight>
              </a:rPr>
              <a:t>Startup Type </a:t>
            </a:r>
            <a:endParaRPr/>
          </a:p>
        </p:txBody>
      </p:sp>
      <p:sp>
        <p:nvSpPr>
          <p:cNvPr id="66" name="Google Shape;66;p3"/>
          <p:cNvSpPr txBox="1"/>
          <p:nvPr>
            <p:ph idx="1" type="body"/>
          </p:nvPr>
        </p:nvSpPr>
        <p:spPr>
          <a:xfrm>
            <a:off x="311700" y="1474925"/>
            <a:ext cx="7035300" cy="3356400"/>
          </a:xfrm>
          <a:prstGeom prst="rect">
            <a:avLst/>
          </a:prstGeom>
          <a:noFill/>
          <a:ln>
            <a:noFill/>
          </a:ln>
        </p:spPr>
        <p:txBody>
          <a:bodyPr anchorCtr="0" anchor="t" bIns="91425" lIns="91425" spcFirstLastPara="1" rIns="91425" wrap="square" tIns="91425">
            <a:normAutofit/>
          </a:bodyPr>
          <a:lstStyle/>
          <a:p>
            <a:pPr indent="-361950" lvl="0" marL="457200" rtl="0" algn="l">
              <a:lnSpc>
                <a:spcPct val="150000"/>
              </a:lnSpc>
              <a:spcBef>
                <a:spcPts val="1400"/>
              </a:spcBef>
              <a:spcAft>
                <a:spcPts val="0"/>
              </a:spcAft>
              <a:buClr>
                <a:srgbClr val="333333"/>
              </a:buClr>
              <a:buSzPts val="2100"/>
              <a:buChar char="●"/>
            </a:pPr>
            <a:r>
              <a:rPr lang="en" sz="2100">
                <a:solidFill>
                  <a:srgbClr val="333333"/>
                </a:solidFill>
                <a:highlight>
                  <a:schemeClr val="lt1"/>
                </a:highlight>
              </a:rPr>
              <a:t>Startup Type 1: Scalable Startups</a:t>
            </a:r>
            <a:endParaRPr sz="2100">
              <a:solidFill>
                <a:srgbClr val="333333"/>
              </a:solidFill>
              <a:highlight>
                <a:schemeClr val="lt1"/>
              </a:highlight>
            </a:endParaRPr>
          </a:p>
          <a:p>
            <a:pPr indent="-361950" lvl="0" marL="457200" rtl="0" algn="l">
              <a:lnSpc>
                <a:spcPct val="150000"/>
              </a:lnSpc>
              <a:spcBef>
                <a:spcPts val="0"/>
              </a:spcBef>
              <a:spcAft>
                <a:spcPts val="0"/>
              </a:spcAft>
              <a:buClr>
                <a:srgbClr val="333333"/>
              </a:buClr>
              <a:buSzPts val="2100"/>
              <a:buChar char="●"/>
            </a:pPr>
            <a:r>
              <a:rPr lang="en" sz="2100">
                <a:solidFill>
                  <a:srgbClr val="333333"/>
                </a:solidFill>
                <a:highlight>
                  <a:schemeClr val="lt1"/>
                </a:highlight>
              </a:rPr>
              <a:t>Startup Type 2: Large Company Startups</a:t>
            </a:r>
            <a:endParaRPr sz="2100">
              <a:solidFill>
                <a:srgbClr val="333333"/>
              </a:solidFill>
              <a:highlight>
                <a:schemeClr val="lt1"/>
              </a:highlight>
            </a:endParaRPr>
          </a:p>
          <a:p>
            <a:pPr indent="-361950" lvl="0" marL="457200" rtl="0" algn="l">
              <a:lnSpc>
                <a:spcPct val="150000"/>
              </a:lnSpc>
              <a:spcBef>
                <a:spcPts val="0"/>
              </a:spcBef>
              <a:spcAft>
                <a:spcPts val="0"/>
              </a:spcAft>
              <a:buClr>
                <a:srgbClr val="333333"/>
              </a:buClr>
              <a:buSzPts val="2100"/>
              <a:buChar char="●"/>
            </a:pPr>
            <a:r>
              <a:rPr lang="en" sz="2100">
                <a:solidFill>
                  <a:srgbClr val="333333"/>
                </a:solidFill>
                <a:highlight>
                  <a:schemeClr val="lt1"/>
                </a:highlight>
              </a:rPr>
              <a:t>Startup Type 3: Small Business Startups</a:t>
            </a:r>
            <a:endParaRPr sz="2100">
              <a:solidFill>
                <a:srgbClr val="333333"/>
              </a:solidFill>
              <a:highlight>
                <a:schemeClr val="lt1"/>
              </a:highlight>
            </a:endParaRPr>
          </a:p>
          <a:p>
            <a:pPr indent="-361950" lvl="0" marL="457200" rtl="0" algn="l">
              <a:lnSpc>
                <a:spcPct val="150000"/>
              </a:lnSpc>
              <a:spcBef>
                <a:spcPts val="0"/>
              </a:spcBef>
              <a:spcAft>
                <a:spcPts val="0"/>
              </a:spcAft>
              <a:buClr>
                <a:srgbClr val="333333"/>
              </a:buClr>
              <a:buSzPts val="2100"/>
              <a:buChar char="●"/>
            </a:pPr>
            <a:r>
              <a:rPr lang="en" sz="2100">
                <a:solidFill>
                  <a:srgbClr val="333333"/>
                </a:solidFill>
                <a:highlight>
                  <a:schemeClr val="lt1"/>
                </a:highlight>
              </a:rPr>
              <a:t>Startup Type 4: Social Entrepreneurship Startups</a:t>
            </a:r>
            <a:endParaRPr sz="2100">
              <a:solidFill>
                <a:srgbClr val="333333"/>
              </a:solidFill>
              <a:highlight>
                <a:schemeClr val="lt1"/>
              </a:highlight>
            </a:endParaRPr>
          </a:p>
          <a:p>
            <a:pPr indent="-361950" lvl="0" marL="457200" rtl="0" algn="l">
              <a:lnSpc>
                <a:spcPct val="150000"/>
              </a:lnSpc>
              <a:spcBef>
                <a:spcPts val="0"/>
              </a:spcBef>
              <a:spcAft>
                <a:spcPts val="0"/>
              </a:spcAft>
              <a:buClr>
                <a:srgbClr val="333333"/>
              </a:buClr>
              <a:buSzPts val="2100"/>
              <a:buChar char="●"/>
            </a:pPr>
            <a:r>
              <a:rPr lang="en" sz="2100">
                <a:solidFill>
                  <a:srgbClr val="333333"/>
                </a:solidFill>
                <a:highlight>
                  <a:schemeClr val="lt1"/>
                </a:highlight>
              </a:rPr>
              <a:t>Startup Type 5: Lifestyle Startups</a:t>
            </a:r>
            <a:endParaRPr sz="2100">
              <a:solidFill>
                <a:srgbClr val="333333"/>
              </a:solidFill>
              <a:highlight>
                <a:schemeClr val="lt1"/>
              </a:highlight>
            </a:endParaRPr>
          </a:p>
          <a:p>
            <a:pPr indent="-361950" lvl="0" marL="457200" rtl="0" algn="l">
              <a:lnSpc>
                <a:spcPct val="150000"/>
              </a:lnSpc>
              <a:spcBef>
                <a:spcPts val="0"/>
              </a:spcBef>
              <a:spcAft>
                <a:spcPts val="0"/>
              </a:spcAft>
              <a:buClr>
                <a:srgbClr val="333333"/>
              </a:buClr>
              <a:buSzPts val="2100"/>
              <a:buChar char="●"/>
            </a:pPr>
            <a:r>
              <a:rPr lang="en" sz="2100">
                <a:solidFill>
                  <a:srgbClr val="333333"/>
                </a:solidFill>
                <a:highlight>
                  <a:schemeClr val="lt1"/>
                </a:highlight>
              </a:rPr>
              <a:t>Startup Type 6: Buyable Startups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0"/>
          <p:cNvPicPr preferRelativeResize="0"/>
          <p:nvPr/>
        </p:nvPicPr>
        <p:blipFill rotWithShape="1">
          <a:blip r:embed="rId3">
            <a:alphaModFix/>
          </a:blip>
          <a:srcRect b="0" l="0" r="0" t="0"/>
          <a:stretch/>
        </p:blipFill>
        <p:spPr>
          <a:xfrm>
            <a:off x="2066525" y="143425"/>
            <a:ext cx="5280400" cy="48501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311700" y="445025"/>
            <a:ext cx="2255700" cy="1717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Sole Proprietorship</a:t>
            </a:r>
            <a:endParaRPr/>
          </a:p>
          <a:p>
            <a:pPr indent="0" lvl="0" marL="0" rtl="0" algn="l">
              <a:lnSpc>
                <a:spcPct val="100000"/>
              </a:lnSpc>
              <a:spcBef>
                <a:spcPts val="0"/>
              </a:spcBef>
              <a:spcAft>
                <a:spcPts val="0"/>
              </a:spcAft>
              <a:buSzPct val="111111"/>
              <a:buNone/>
            </a:pPr>
            <a:r>
              <a:t/>
            </a:r>
            <a:endParaRPr/>
          </a:p>
        </p:txBody>
      </p:sp>
      <p:pic>
        <p:nvPicPr>
          <p:cNvPr id="221" name="Google Shape;221;p31"/>
          <p:cNvPicPr preferRelativeResize="0"/>
          <p:nvPr/>
        </p:nvPicPr>
        <p:blipFill rotWithShape="1">
          <a:blip r:embed="rId3">
            <a:alphaModFix/>
          </a:blip>
          <a:srcRect b="0" l="0" r="0" t="0"/>
          <a:stretch/>
        </p:blipFill>
        <p:spPr>
          <a:xfrm>
            <a:off x="2609750" y="143550"/>
            <a:ext cx="6131476" cy="4755025"/>
          </a:xfrm>
          <a:prstGeom prst="rect">
            <a:avLst/>
          </a:prstGeom>
          <a:noFill/>
          <a:ln>
            <a:noFill/>
          </a:ln>
        </p:spPr>
      </p:pic>
      <p:sp>
        <p:nvSpPr>
          <p:cNvPr id="222" name="Google Shape;222;p31"/>
          <p:cNvSpPr txBox="1"/>
          <p:nvPr/>
        </p:nvSpPr>
        <p:spPr>
          <a:xfrm>
            <a:off x="280325" y="1942650"/>
            <a:ext cx="30183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Based on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No of owner </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Control over the business</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Taxation</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Liability</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Finance</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Legal status</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Profit and loss</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AutoNum type="arabicPeriod"/>
            </a:pPr>
            <a:r>
              <a:rPr b="0" i="0" lang="en" sz="1400" u="none" cap="none" strike="noStrike">
                <a:solidFill>
                  <a:srgbClr val="000000"/>
                </a:solidFill>
                <a:latin typeface="Arial"/>
                <a:ea typeface="Arial"/>
                <a:cs typeface="Arial"/>
                <a:sym typeface="Arial"/>
              </a:rPr>
              <a:t>Risk</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txBox="1"/>
          <p:nvPr>
            <p:ph type="title"/>
          </p:nvPr>
        </p:nvSpPr>
        <p:spPr>
          <a:xfrm>
            <a:off x="220450" y="45850"/>
            <a:ext cx="8520600" cy="44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400"/>
              </a:spcAft>
              <a:buClr>
                <a:schemeClr val="dk1"/>
              </a:buClr>
              <a:buSzPct val="64705"/>
              <a:buFont typeface="Arial"/>
              <a:buNone/>
            </a:pPr>
            <a:r>
              <a:rPr b="1" lang="en" sz="1700">
                <a:solidFill>
                  <a:srgbClr val="333333"/>
                </a:solidFill>
                <a:highlight>
                  <a:srgbClr val="FFFFFF"/>
                </a:highlight>
              </a:rPr>
              <a:t>1. Sole Proprietorship</a:t>
            </a:r>
            <a:endParaRPr/>
          </a:p>
        </p:txBody>
      </p:sp>
      <p:sp>
        <p:nvSpPr>
          <p:cNvPr id="228" name="Google Shape;228;p32"/>
          <p:cNvSpPr txBox="1"/>
          <p:nvPr>
            <p:ph idx="1" type="body"/>
          </p:nvPr>
        </p:nvSpPr>
        <p:spPr>
          <a:xfrm>
            <a:off x="220450" y="491050"/>
            <a:ext cx="8766600" cy="4561800"/>
          </a:xfrm>
          <a:prstGeom prst="rect">
            <a:avLst/>
          </a:prstGeom>
          <a:noFill/>
          <a:ln>
            <a:noFill/>
          </a:ln>
        </p:spPr>
        <p:txBody>
          <a:bodyPr anchorCtr="0" anchor="t" bIns="91425" lIns="91425" spcFirstLastPara="1" rIns="91425" wrap="square" tIns="91425">
            <a:noAutofit/>
          </a:bodyPr>
          <a:lstStyle/>
          <a:p>
            <a:pPr indent="-311150" lvl="0" marL="457200" rtl="0" algn="l">
              <a:lnSpc>
                <a:spcPct val="105000"/>
              </a:lnSpc>
              <a:spcBef>
                <a:spcPts val="0"/>
              </a:spcBef>
              <a:spcAft>
                <a:spcPts val="0"/>
              </a:spcAft>
              <a:buSzPts val="1300"/>
              <a:buChar char="●"/>
            </a:pPr>
            <a:r>
              <a:rPr lang="en" sz="1300">
                <a:solidFill>
                  <a:srgbClr val="333333"/>
                </a:solidFill>
                <a:highlight>
                  <a:srgbClr val="FFFFFF"/>
                </a:highlight>
              </a:rPr>
              <a:t>default structure of a business that </a:t>
            </a:r>
            <a:r>
              <a:rPr lang="en" sz="1300">
                <a:solidFill>
                  <a:srgbClr val="FF0000"/>
                </a:solidFill>
                <a:highlight>
                  <a:srgbClr val="FFFFFF"/>
                </a:highlight>
              </a:rPr>
              <a:t>hasn’t filed any paperwork to create a legal entity</a:t>
            </a:r>
            <a:r>
              <a:rPr lang="en" sz="1300">
                <a:solidFill>
                  <a:srgbClr val="333333"/>
                </a:solidFill>
                <a:highlight>
                  <a:srgbClr val="FFFFFF"/>
                </a:highlight>
              </a:rPr>
              <a:t>. </a:t>
            </a:r>
            <a:endParaRPr sz="1300">
              <a:solidFill>
                <a:srgbClr val="333333"/>
              </a:solidFill>
              <a:highlight>
                <a:srgbClr val="FFFFFF"/>
              </a:highlight>
            </a:endParaRPr>
          </a:p>
          <a:p>
            <a:pPr indent="-311150" lvl="0" marL="457200" rtl="0" algn="l">
              <a:lnSpc>
                <a:spcPct val="105000"/>
              </a:lnSpc>
              <a:spcBef>
                <a:spcPts val="0"/>
              </a:spcBef>
              <a:spcAft>
                <a:spcPts val="0"/>
              </a:spcAft>
              <a:buSzPts val="1300"/>
              <a:buChar char="●"/>
            </a:pPr>
            <a:r>
              <a:rPr lang="en" sz="1300">
                <a:solidFill>
                  <a:srgbClr val="333333"/>
                </a:solidFill>
                <a:highlight>
                  <a:srgbClr val="FFFFFF"/>
                </a:highlight>
              </a:rPr>
              <a:t>It is the </a:t>
            </a:r>
            <a:r>
              <a:rPr lang="en" sz="1300">
                <a:solidFill>
                  <a:srgbClr val="FF0000"/>
                </a:solidFill>
                <a:highlight>
                  <a:srgbClr val="FFFFFF"/>
                </a:highlight>
              </a:rPr>
              <a:t>simplest form of business ownership</a:t>
            </a:r>
            <a:r>
              <a:rPr lang="en" sz="1300">
                <a:solidFill>
                  <a:srgbClr val="333333"/>
                </a:solidFill>
                <a:highlight>
                  <a:srgbClr val="FFFFFF"/>
                </a:highlight>
              </a:rPr>
              <a:t>, and </a:t>
            </a:r>
            <a:endParaRPr sz="1300">
              <a:solidFill>
                <a:srgbClr val="333333"/>
              </a:solidFill>
              <a:highlight>
                <a:srgbClr val="FFFFFF"/>
              </a:highlight>
            </a:endParaRPr>
          </a:p>
          <a:p>
            <a:pPr indent="-311150" lvl="0" marL="457200" rtl="0" algn="l">
              <a:lnSpc>
                <a:spcPct val="105000"/>
              </a:lnSpc>
              <a:spcBef>
                <a:spcPts val="0"/>
              </a:spcBef>
              <a:spcAft>
                <a:spcPts val="0"/>
              </a:spcAft>
              <a:buSzPts val="1300"/>
              <a:buChar char="●"/>
            </a:pPr>
            <a:r>
              <a:rPr lang="en" sz="1300">
                <a:solidFill>
                  <a:srgbClr val="333333"/>
                </a:solidFill>
                <a:highlight>
                  <a:srgbClr val="FFFFFF"/>
                </a:highlight>
              </a:rPr>
              <a:t>the structure of choice for </a:t>
            </a:r>
            <a:r>
              <a:rPr lang="en" sz="1300">
                <a:solidFill>
                  <a:srgbClr val="FF0000"/>
                </a:solidFill>
                <a:highlight>
                  <a:srgbClr val="FFFFFF"/>
                </a:highlight>
              </a:rPr>
              <a:t>four out of five </a:t>
            </a:r>
            <a:r>
              <a:rPr lang="en" sz="1300">
                <a:solidFill>
                  <a:srgbClr val="FF0000"/>
                </a:solidFill>
                <a:highlight>
                  <a:srgbClr val="FFFFFF"/>
                </a:highlight>
                <a:uFill>
                  <a:noFill/>
                </a:uFill>
                <a:hlinkClick r:id="rId3">
                  <a:extLst>
                    <a:ext uri="{A12FA001-AC4F-418D-AE19-62706E023703}">
                      <ahyp:hlinkClr val="tx"/>
                    </a:ext>
                  </a:extLst>
                </a:hlinkClick>
              </a:rPr>
              <a:t>small business owners</a:t>
            </a:r>
            <a:r>
              <a:rPr lang="en" sz="1300">
                <a:solidFill>
                  <a:srgbClr val="FF0000"/>
                </a:solidFill>
                <a:highlight>
                  <a:srgbClr val="FFFFFF"/>
                </a:highlight>
              </a:rPr>
              <a:t> with no employees</a:t>
            </a:r>
            <a:r>
              <a:rPr lang="en" sz="1300">
                <a:solidFill>
                  <a:srgbClr val="333333"/>
                </a:solidFill>
                <a:highlight>
                  <a:srgbClr val="FFFFFF"/>
                </a:highlight>
              </a:rPr>
              <a:t>.</a:t>
            </a:r>
            <a:endParaRPr sz="1300">
              <a:solidFill>
                <a:srgbClr val="333333"/>
              </a:solidFill>
              <a:highlight>
                <a:srgbClr val="FFFFFF"/>
              </a:highlight>
            </a:endParaRPr>
          </a:p>
          <a:p>
            <a:pPr indent="0" lvl="0" marL="0" rtl="0" algn="l">
              <a:lnSpc>
                <a:spcPct val="123000"/>
              </a:lnSpc>
              <a:spcBef>
                <a:spcPts val="1400"/>
              </a:spcBef>
              <a:spcAft>
                <a:spcPts val="0"/>
              </a:spcAft>
              <a:buClr>
                <a:schemeClr val="dk1"/>
              </a:buClr>
              <a:buSzPts val="1100"/>
              <a:buFont typeface="Arial"/>
              <a:buNone/>
            </a:pPr>
            <a:r>
              <a:rPr b="1" lang="en" sz="1400">
                <a:solidFill>
                  <a:srgbClr val="333333"/>
                </a:solidFill>
                <a:highlight>
                  <a:srgbClr val="FFFFFF"/>
                </a:highlight>
              </a:rPr>
              <a:t>Advantages of a sole proprietorship</a:t>
            </a:r>
            <a:endParaRPr b="1" sz="1400">
              <a:solidFill>
                <a:srgbClr val="333333"/>
              </a:solidFill>
              <a:highlight>
                <a:srgbClr val="FFFFFF"/>
              </a:highlight>
            </a:endParaRPr>
          </a:p>
          <a:p>
            <a:pPr indent="0" lvl="0" marL="0" rtl="0" algn="l">
              <a:lnSpc>
                <a:spcPct val="105000"/>
              </a:lnSpc>
              <a:spcBef>
                <a:spcPts val="400"/>
              </a:spcBef>
              <a:spcAft>
                <a:spcPts val="0"/>
              </a:spcAft>
              <a:buClr>
                <a:schemeClr val="dk1"/>
              </a:buClr>
              <a:buSzPts val="1100"/>
              <a:buFont typeface="Arial"/>
              <a:buNone/>
            </a:pPr>
            <a:r>
              <a:rPr lang="en" sz="1300">
                <a:solidFill>
                  <a:srgbClr val="333333"/>
                </a:solidFill>
                <a:highlight>
                  <a:srgbClr val="FFFFFF"/>
                </a:highlight>
              </a:rPr>
              <a:t>Sole proprietorship is a simple ownership type with several advantages, including the following:</a:t>
            </a:r>
            <a:endParaRPr sz="1300">
              <a:solidFill>
                <a:srgbClr val="333333"/>
              </a:solidFill>
              <a:highlight>
                <a:srgbClr val="FFFFFF"/>
              </a:highlight>
            </a:endParaRPr>
          </a:p>
          <a:p>
            <a:pPr indent="-311150" lvl="0" marL="457200" rtl="0" algn="l">
              <a:lnSpc>
                <a:spcPct val="105000"/>
              </a:lnSpc>
              <a:spcBef>
                <a:spcPts val="1200"/>
              </a:spcBef>
              <a:spcAft>
                <a:spcPts val="0"/>
              </a:spcAft>
              <a:buClr>
                <a:srgbClr val="333333"/>
              </a:buClr>
              <a:buSzPts val="1300"/>
              <a:buChar char="●"/>
            </a:pPr>
            <a:r>
              <a:rPr b="1" lang="en" sz="1300">
                <a:solidFill>
                  <a:srgbClr val="333333"/>
                </a:solidFill>
                <a:highlight>
                  <a:srgbClr val="FFFFFF"/>
                </a:highlight>
              </a:rPr>
              <a:t>Simplicity:</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In most cases, sole proprietors operating under their own names can </a:t>
            </a:r>
            <a:r>
              <a:rPr lang="en" sz="1300">
                <a:solidFill>
                  <a:srgbClr val="FF0000"/>
                </a:solidFill>
                <a:highlight>
                  <a:srgbClr val="FFFFFF"/>
                </a:highlight>
              </a:rPr>
              <a:t>simply get to work without filing paperwork with the state</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Sole proprietorships </a:t>
            </a:r>
            <a:r>
              <a:rPr lang="en" sz="1300">
                <a:solidFill>
                  <a:srgbClr val="FF0000"/>
                </a:solidFill>
                <a:highlight>
                  <a:srgbClr val="FFFFFF"/>
                </a:highlight>
              </a:rPr>
              <a:t>may be exempt from certain licensing and registration requirements such as obtaining a </a:t>
            </a:r>
            <a:r>
              <a:rPr lang="en" sz="1300">
                <a:solidFill>
                  <a:srgbClr val="FF0000"/>
                </a:solidFill>
                <a:highlight>
                  <a:srgbClr val="FFFFFF"/>
                </a:highlight>
                <a:uFill>
                  <a:noFill/>
                </a:uFill>
                <a:hlinkClick r:id="rId4">
                  <a:extLst>
                    <a:ext uri="{A12FA001-AC4F-418D-AE19-62706E023703}">
                      <ahyp:hlinkClr val="tx"/>
                    </a:ext>
                  </a:extLst>
                </a:hlinkClick>
              </a:rPr>
              <a:t>business license to sell online</a:t>
            </a:r>
            <a:r>
              <a:rPr lang="en" sz="1300">
                <a:solidFill>
                  <a:srgbClr val="FF0000"/>
                </a:solidFill>
                <a:highlight>
                  <a:srgbClr val="FFFFFF"/>
                </a:highlight>
              </a:rPr>
              <a:t>.</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This makes sole proprietorship t</a:t>
            </a:r>
            <a:r>
              <a:rPr lang="en" sz="1300">
                <a:solidFill>
                  <a:srgbClr val="FF0000"/>
                </a:solidFill>
                <a:highlight>
                  <a:srgbClr val="FFFFFF"/>
                </a:highlight>
              </a:rPr>
              <a:t>he simplest and least expensive among the different types </a:t>
            </a:r>
            <a:r>
              <a:rPr lang="en" sz="1300">
                <a:solidFill>
                  <a:srgbClr val="333333"/>
                </a:solidFill>
                <a:highlight>
                  <a:srgbClr val="FFFFFF"/>
                </a:highlight>
              </a:rPr>
              <a:t>of business ownership.</a:t>
            </a:r>
            <a:endParaRPr sz="1300">
              <a:solidFill>
                <a:srgbClr val="333333"/>
              </a:solidFill>
              <a:highlight>
                <a:srgbClr val="FFFFFF"/>
              </a:highlight>
            </a:endParaRPr>
          </a:p>
          <a:p>
            <a:pPr indent="-311150" lvl="0" marL="457200" rtl="0" algn="l">
              <a:lnSpc>
                <a:spcPct val="105000"/>
              </a:lnSpc>
              <a:spcBef>
                <a:spcPts val="0"/>
              </a:spcBef>
              <a:spcAft>
                <a:spcPts val="0"/>
              </a:spcAft>
              <a:buClr>
                <a:srgbClr val="333333"/>
              </a:buClr>
              <a:buSzPts val="1300"/>
              <a:buChar char="●"/>
            </a:pPr>
            <a:r>
              <a:rPr b="1" lang="en" sz="1300">
                <a:solidFill>
                  <a:srgbClr val="333333"/>
                </a:solidFill>
                <a:highlight>
                  <a:srgbClr val="FFFFFF"/>
                </a:highlight>
              </a:rPr>
              <a:t>Control over the business:</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A sole proprietorship is </a:t>
            </a:r>
            <a:r>
              <a:rPr lang="en" sz="1300">
                <a:solidFill>
                  <a:srgbClr val="FF0000"/>
                </a:solidFill>
                <a:highlight>
                  <a:srgbClr val="FFFFFF"/>
                </a:highlight>
              </a:rPr>
              <a:t>owned by a single person.</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There’s</a:t>
            </a:r>
            <a:r>
              <a:rPr lang="en" sz="1300">
                <a:solidFill>
                  <a:srgbClr val="FF0000"/>
                </a:solidFill>
                <a:highlight>
                  <a:srgbClr val="FFFFFF"/>
                </a:highlight>
              </a:rPr>
              <a:t> no need to get consensus before making decisions about the business</a:t>
            </a:r>
            <a:r>
              <a:rPr lang="en" sz="1300">
                <a:solidFill>
                  <a:srgbClr val="333333"/>
                </a:solidFill>
                <a:highlight>
                  <a:srgbClr val="FFFFFF"/>
                </a:highlight>
              </a:rPr>
              <a:t>: It’s all yours.</a:t>
            </a:r>
            <a:endParaRPr sz="1300">
              <a:solidFill>
                <a:srgbClr val="333333"/>
              </a:solidFill>
              <a:highlight>
                <a:srgbClr val="FFFFFF"/>
              </a:highlight>
            </a:endParaRPr>
          </a:p>
          <a:p>
            <a:pPr indent="-311150" lvl="0" marL="457200" rtl="0" algn="l">
              <a:lnSpc>
                <a:spcPct val="105000"/>
              </a:lnSpc>
              <a:spcBef>
                <a:spcPts val="0"/>
              </a:spcBef>
              <a:spcAft>
                <a:spcPts val="0"/>
              </a:spcAft>
              <a:buClr>
                <a:srgbClr val="333333"/>
              </a:buClr>
              <a:buSzPts val="1300"/>
              <a:buChar char="●"/>
            </a:pPr>
            <a:r>
              <a:rPr b="1" lang="en" sz="1300">
                <a:solidFill>
                  <a:srgbClr val="333333"/>
                </a:solidFill>
                <a:highlight>
                  <a:srgbClr val="FFFFFF"/>
                </a:highlight>
              </a:rPr>
              <a:t>Pass-through taxation:</a:t>
            </a:r>
            <a:r>
              <a:rPr lang="en" sz="1300">
                <a:solidFill>
                  <a:srgbClr val="333333"/>
                </a:solidFill>
                <a:highlight>
                  <a:srgbClr val="FFFFFF"/>
                </a:highlight>
              </a:rPr>
              <a:t> </a:t>
            </a:r>
            <a:endParaRPr sz="1300">
              <a:solidFill>
                <a:srgbClr val="333333"/>
              </a:solidFill>
              <a:highlight>
                <a:srgbClr val="FFFFFF"/>
              </a:highlight>
            </a:endParaRPr>
          </a:p>
          <a:p>
            <a:pPr indent="-286657" lvl="1" marL="914400" rtl="0" algn="l">
              <a:lnSpc>
                <a:spcPct val="105000"/>
              </a:lnSpc>
              <a:spcBef>
                <a:spcPts val="0"/>
              </a:spcBef>
              <a:spcAft>
                <a:spcPts val="0"/>
              </a:spcAft>
              <a:buClr>
                <a:schemeClr val="dk1"/>
              </a:buClr>
              <a:buSzPts val="914"/>
              <a:buAutoNum type="alphaLcPeriod"/>
            </a:pPr>
            <a:r>
              <a:rPr lang="en" sz="1300">
                <a:solidFill>
                  <a:srgbClr val="333333"/>
                </a:solidFill>
                <a:highlight>
                  <a:srgbClr val="FFFFFF"/>
                </a:highlight>
              </a:rPr>
              <a:t>Profits from a sole proprietorship </a:t>
            </a:r>
            <a:r>
              <a:rPr lang="en" sz="1300">
                <a:solidFill>
                  <a:srgbClr val="980000"/>
                </a:solidFill>
                <a:highlight>
                  <a:srgbClr val="FFFFFF"/>
                </a:highlight>
              </a:rPr>
              <a:t>pass through to the owner’s personal income</a:t>
            </a:r>
            <a:r>
              <a:rPr lang="en" sz="1300">
                <a:solidFill>
                  <a:srgbClr val="333333"/>
                </a:solidFill>
                <a:highlight>
                  <a:srgbClr val="FFFFFF"/>
                </a:highlight>
              </a:rPr>
              <a:t>, simplifying taxes significantly. </a:t>
            </a:r>
            <a:endParaRPr sz="15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idx="1" type="body"/>
          </p:nvPr>
        </p:nvSpPr>
        <p:spPr>
          <a:xfrm>
            <a:off x="311700" y="570875"/>
            <a:ext cx="8520600" cy="4401900"/>
          </a:xfrm>
          <a:prstGeom prst="rect">
            <a:avLst/>
          </a:prstGeom>
          <a:noFill/>
          <a:ln>
            <a:noFill/>
          </a:ln>
        </p:spPr>
        <p:txBody>
          <a:bodyPr anchorCtr="0" anchor="t" bIns="91425" lIns="91425" spcFirstLastPara="1" rIns="91425" wrap="square" tIns="91425">
            <a:normAutofit/>
          </a:bodyPr>
          <a:lstStyle/>
          <a:p>
            <a:pPr indent="0" lvl="0" marL="0" rtl="0" algn="l">
              <a:lnSpc>
                <a:spcPct val="133000"/>
              </a:lnSpc>
              <a:spcBef>
                <a:spcPts val="1400"/>
              </a:spcBef>
              <a:spcAft>
                <a:spcPts val="0"/>
              </a:spcAft>
              <a:buClr>
                <a:schemeClr val="dk1"/>
              </a:buClr>
              <a:buSzPts val="1100"/>
              <a:buFont typeface="Arial"/>
              <a:buNone/>
            </a:pPr>
            <a:r>
              <a:rPr b="1" lang="en" sz="1400">
                <a:solidFill>
                  <a:srgbClr val="333333"/>
                </a:solidFill>
                <a:highlight>
                  <a:srgbClr val="FFFFFF"/>
                </a:highlight>
              </a:rPr>
              <a:t>Disadvantages of a sole proprietorship</a:t>
            </a:r>
            <a:endParaRPr b="1" sz="14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300">
                <a:solidFill>
                  <a:srgbClr val="333333"/>
                </a:solidFill>
                <a:highlight>
                  <a:srgbClr val="FFFFFF"/>
                </a:highlight>
              </a:rPr>
              <a:t>Sole proprietorships do have their disadvantages compared to other types of ownership.</a:t>
            </a:r>
            <a:endParaRPr sz="1300">
              <a:solidFill>
                <a:srgbClr val="333333"/>
              </a:solidFill>
              <a:highlight>
                <a:srgbClr val="FFFFFF"/>
              </a:highlight>
            </a:endParaRPr>
          </a:p>
          <a:p>
            <a:pPr indent="-311150" lvl="0" marL="457200" rtl="0" algn="l">
              <a:lnSpc>
                <a:spcPct val="115000"/>
              </a:lnSpc>
              <a:spcBef>
                <a:spcPts val="1200"/>
              </a:spcBef>
              <a:spcAft>
                <a:spcPts val="0"/>
              </a:spcAft>
              <a:buClr>
                <a:srgbClr val="333333"/>
              </a:buClr>
              <a:buSzPts val="1300"/>
              <a:buChar char="●"/>
            </a:pPr>
            <a:r>
              <a:rPr b="1" lang="en" sz="1300">
                <a:solidFill>
                  <a:srgbClr val="333333"/>
                </a:solidFill>
                <a:highlight>
                  <a:srgbClr val="FFFFFF"/>
                </a:highlight>
              </a:rPr>
              <a:t>Legal liability:</a:t>
            </a:r>
            <a:r>
              <a:rPr lang="en" sz="1300">
                <a:solidFill>
                  <a:srgbClr val="333333"/>
                </a:solidFill>
                <a:highlight>
                  <a:srgbClr val="FFFFFF"/>
                </a:highlight>
              </a:rPr>
              <a:t>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A sole proprietorship passes more than income through to its owner.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Legally, the two are inseparable.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That means any lawsuits or other claims against the business are launched personally against the owner.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As a sole proprietor, you’re putting your personal assets on the line every day that you operate your business.</a:t>
            </a:r>
            <a:endParaRPr sz="1300">
              <a:solidFill>
                <a:srgbClr val="333333"/>
              </a:solidFill>
              <a:highlight>
                <a:srgbClr val="FFFFFF"/>
              </a:highlight>
            </a:endParaRPr>
          </a:p>
          <a:p>
            <a:pPr indent="-311150" lvl="0" marL="457200" rtl="0" algn="l">
              <a:lnSpc>
                <a:spcPct val="115000"/>
              </a:lnSpc>
              <a:spcBef>
                <a:spcPts val="0"/>
              </a:spcBef>
              <a:spcAft>
                <a:spcPts val="0"/>
              </a:spcAft>
              <a:buClr>
                <a:srgbClr val="333333"/>
              </a:buClr>
              <a:buSzPts val="1300"/>
              <a:buChar char="●"/>
            </a:pPr>
            <a:r>
              <a:rPr b="1" lang="en" sz="1300">
                <a:solidFill>
                  <a:srgbClr val="333333"/>
                </a:solidFill>
                <a:highlight>
                  <a:srgbClr val="FFFFFF"/>
                </a:highlight>
              </a:rPr>
              <a:t>Financial risk:</a:t>
            </a:r>
            <a:r>
              <a:rPr lang="en" sz="1300">
                <a:solidFill>
                  <a:srgbClr val="333333"/>
                </a:solidFill>
                <a:highlight>
                  <a:srgbClr val="FFFFFF"/>
                </a:highlight>
              </a:rPr>
              <a:t>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In addition to legal risks, sole proprietors take on all financial risk of the business personally.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Your home, bank accounts, cars, and other assets can be seized to satisfy claims by creditors if your business hits a rough patch financially.</a:t>
            </a:r>
            <a:endParaRPr sz="1300">
              <a:solidFill>
                <a:srgbClr val="333333"/>
              </a:solidFill>
              <a:highlight>
                <a:srgbClr val="FFFFFF"/>
              </a:highlight>
            </a:endParaRPr>
          </a:p>
          <a:p>
            <a:pPr indent="-311150" lvl="0" marL="457200" rtl="0" algn="l">
              <a:lnSpc>
                <a:spcPct val="115000"/>
              </a:lnSpc>
              <a:spcBef>
                <a:spcPts val="0"/>
              </a:spcBef>
              <a:spcAft>
                <a:spcPts val="0"/>
              </a:spcAft>
              <a:buClr>
                <a:srgbClr val="333333"/>
              </a:buClr>
              <a:buSzPts val="1300"/>
              <a:buChar char="●"/>
            </a:pPr>
            <a:r>
              <a:rPr b="1" lang="en" sz="1300">
                <a:solidFill>
                  <a:srgbClr val="333333"/>
                </a:solidFill>
                <a:highlight>
                  <a:srgbClr val="FFFFFF"/>
                </a:highlight>
              </a:rPr>
              <a:t>Access to funding:</a:t>
            </a:r>
            <a:r>
              <a:rPr lang="en" sz="1300">
                <a:solidFill>
                  <a:srgbClr val="333333"/>
                </a:solidFill>
                <a:highlight>
                  <a:srgbClr val="FFFFFF"/>
                </a:highlight>
              </a:rPr>
              <a:t>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Because of their informal structures, sole proprietorships generally have a harder time accessing loans and investment capital than other business ownership types. </a:t>
            </a:r>
            <a:endParaRPr sz="1300">
              <a:solidFill>
                <a:srgbClr val="333333"/>
              </a:solidFill>
              <a:highlight>
                <a:srgbClr val="FFFFFF"/>
              </a:highlight>
            </a:endParaRPr>
          </a:p>
          <a:p>
            <a:pPr indent="-304800" lvl="1" marL="914400" rtl="0" algn="l">
              <a:lnSpc>
                <a:spcPct val="115000"/>
              </a:lnSpc>
              <a:spcBef>
                <a:spcPts val="0"/>
              </a:spcBef>
              <a:spcAft>
                <a:spcPts val="0"/>
              </a:spcAft>
              <a:buClr>
                <a:schemeClr val="dk1"/>
              </a:buClr>
              <a:buSzPts val="1200"/>
              <a:buAutoNum type="alphaLcPeriod"/>
            </a:pPr>
            <a:r>
              <a:rPr lang="en" sz="1300">
                <a:solidFill>
                  <a:srgbClr val="333333"/>
                </a:solidFill>
                <a:highlight>
                  <a:srgbClr val="FFFFFF"/>
                </a:highlight>
              </a:rPr>
              <a:t>This can make it difficult to provide competitive benefits such as </a:t>
            </a:r>
            <a:r>
              <a:rPr lang="en" sz="1300">
                <a:solidFill>
                  <a:srgbClr val="0A0A0A"/>
                </a:solidFill>
                <a:highlight>
                  <a:srgbClr val="FFFFFF"/>
                </a:highlight>
                <a:uFill>
                  <a:noFill/>
                </a:uFill>
                <a:hlinkClick r:id="rId3">
                  <a:extLst>
                    <a:ext uri="{A12FA001-AC4F-418D-AE19-62706E023703}">
                      <ahyp:hlinkClr val="tx"/>
                    </a:ext>
                  </a:extLst>
                </a:hlinkClick>
              </a:rPr>
              <a:t>small business health insurance</a:t>
            </a:r>
            <a:r>
              <a:rPr lang="en" sz="1300">
                <a:solidFill>
                  <a:srgbClr val="333333"/>
                </a:solidFill>
                <a:highlight>
                  <a:srgbClr val="FFFFFF"/>
                </a:highlight>
              </a:rPr>
              <a:t>.</a:t>
            </a:r>
            <a:endParaRPr sz="1500"/>
          </a:p>
        </p:txBody>
      </p:sp>
      <p:sp>
        <p:nvSpPr>
          <p:cNvPr id="234" name="Google Shape;234;p33"/>
          <p:cNvSpPr txBox="1"/>
          <p:nvPr>
            <p:ph type="title"/>
          </p:nvPr>
        </p:nvSpPr>
        <p:spPr>
          <a:xfrm>
            <a:off x="311700" y="125675"/>
            <a:ext cx="8520600" cy="4452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1800"/>
              </a:spcBef>
              <a:spcAft>
                <a:spcPts val="400"/>
              </a:spcAft>
              <a:buSzPts val="2800"/>
              <a:buNone/>
            </a:pPr>
            <a:r>
              <a:rPr b="1" lang="en" sz="1900">
                <a:solidFill>
                  <a:srgbClr val="333333"/>
                </a:solidFill>
                <a:highlight>
                  <a:srgbClr val="FFFFFF"/>
                </a:highlight>
              </a:rPr>
              <a:t>1. Sole Proprietorship</a:t>
            </a:r>
            <a:endParaRPr sz="3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Partnership</a:t>
            </a:r>
            <a:endParaRPr/>
          </a:p>
        </p:txBody>
      </p:sp>
      <p:sp>
        <p:nvSpPr>
          <p:cNvPr id="240" name="Google Shape;240;p34"/>
          <p:cNvSpPr txBox="1"/>
          <p:nvPr>
            <p:ph idx="1" type="body"/>
          </p:nvPr>
        </p:nvSpPr>
        <p:spPr>
          <a:xfrm>
            <a:off x="311700" y="1152475"/>
            <a:ext cx="8520600" cy="5115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SzPct val="175310"/>
              <a:buNone/>
            </a:pPr>
            <a:r>
              <a:rPr lang="en" sz="4107" u="sng">
                <a:solidFill>
                  <a:schemeClr val="hlink"/>
                </a:solidFill>
                <a:hlinkClick r:id="rId3"/>
              </a:rPr>
              <a:t>https://businessjargons.com/partnership.html</a:t>
            </a:r>
            <a:endParaRPr sz="4107"/>
          </a:p>
          <a:p>
            <a:pPr indent="0" lvl="0" marL="0" rtl="0" algn="l">
              <a:lnSpc>
                <a:spcPct val="115000"/>
              </a:lnSpc>
              <a:spcBef>
                <a:spcPts val="1200"/>
              </a:spcBef>
              <a:spcAft>
                <a:spcPts val="1200"/>
              </a:spcAft>
              <a:buSzPts val="1800"/>
              <a:buNone/>
            </a:pPr>
            <a:r>
              <a:t/>
            </a:r>
            <a:endParaRPr/>
          </a:p>
        </p:txBody>
      </p:sp>
      <p:pic>
        <p:nvPicPr>
          <p:cNvPr id="241" name="Google Shape;241;p34"/>
          <p:cNvPicPr preferRelativeResize="0"/>
          <p:nvPr/>
        </p:nvPicPr>
        <p:blipFill rotWithShape="1">
          <a:blip r:embed="rId4">
            <a:alphaModFix/>
          </a:blip>
          <a:srcRect b="0" l="0" r="0" t="0"/>
          <a:stretch/>
        </p:blipFill>
        <p:spPr>
          <a:xfrm>
            <a:off x="1581550" y="1443250"/>
            <a:ext cx="6157150" cy="32827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400"/>
              </a:spcAft>
              <a:buClr>
                <a:schemeClr val="dk1"/>
              </a:buClr>
              <a:buSzPct val="46478"/>
              <a:buFont typeface="Arial"/>
              <a:buNone/>
            </a:pPr>
            <a:r>
              <a:rPr b="1" lang="en" sz="2366">
                <a:solidFill>
                  <a:srgbClr val="333333"/>
                </a:solidFill>
                <a:highlight>
                  <a:srgbClr val="FFFFFF"/>
                </a:highlight>
              </a:rPr>
              <a:t>2. Partnerships</a:t>
            </a:r>
            <a:endParaRPr sz="3466"/>
          </a:p>
        </p:txBody>
      </p:sp>
      <p:sp>
        <p:nvSpPr>
          <p:cNvPr id="247" name="Google Shape;247;p35"/>
          <p:cNvSpPr txBox="1"/>
          <p:nvPr>
            <p:ph idx="1" type="body"/>
          </p:nvPr>
        </p:nvSpPr>
        <p:spPr>
          <a:xfrm>
            <a:off x="266075" y="1017725"/>
            <a:ext cx="8520600" cy="3921300"/>
          </a:xfrm>
          <a:prstGeom prst="rect">
            <a:avLst/>
          </a:prstGeom>
          <a:noFill/>
          <a:ln>
            <a:noFill/>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Char char="●"/>
            </a:pPr>
            <a:r>
              <a:rPr lang="en" sz="1700">
                <a:solidFill>
                  <a:srgbClr val="333333"/>
                </a:solidFill>
                <a:highlight>
                  <a:srgbClr val="FFFFFF"/>
                </a:highlight>
              </a:rPr>
              <a:t>Partnerships, often called </a:t>
            </a:r>
            <a:r>
              <a:rPr lang="en" sz="1700">
                <a:solidFill>
                  <a:srgbClr val="FF0000"/>
                </a:solidFill>
                <a:highlight>
                  <a:srgbClr val="FFFFFF"/>
                </a:highlight>
                <a:uFill>
                  <a:noFill/>
                </a:uFill>
                <a:hlinkClick r:id="rId3">
                  <a:extLst>
                    <a:ext uri="{A12FA001-AC4F-418D-AE19-62706E023703}">
                      <ahyp:hlinkClr val="tx"/>
                    </a:ext>
                  </a:extLst>
                </a:hlinkClick>
              </a:rPr>
              <a:t>general partnerships</a:t>
            </a:r>
            <a:r>
              <a:rPr lang="en" sz="1700">
                <a:solidFill>
                  <a:srgbClr val="FF0000"/>
                </a:solidFill>
                <a:highlight>
                  <a:srgbClr val="FFFFFF"/>
                </a:highlight>
              </a:rPr>
              <a:t>, are businesses with more than one owner</a:t>
            </a:r>
            <a:r>
              <a:rPr lang="en" sz="1700">
                <a:solidFill>
                  <a:srgbClr val="333333"/>
                </a:solidFill>
                <a:highlight>
                  <a:srgbClr val="FFFFFF"/>
                </a:highlight>
              </a:rPr>
              <a:t>. </a:t>
            </a:r>
            <a:endParaRPr sz="1700">
              <a:solidFill>
                <a:srgbClr val="333333"/>
              </a:solidFill>
              <a:highlight>
                <a:srgbClr val="FFFFFF"/>
              </a:highlight>
            </a:endParaRPr>
          </a:p>
          <a:p>
            <a:pPr indent="-336550" lvl="0" marL="457200" rtl="0" algn="l">
              <a:lnSpc>
                <a:spcPct val="150000"/>
              </a:lnSpc>
              <a:spcBef>
                <a:spcPts val="0"/>
              </a:spcBef>
              <a:spcAft>
                <a:spcPts val="0"/>
              </a:spcAft>
              <a:buSzPts val="1700"/>
              <a:buChar char="●"/>
            </a:pPr>
            <a:r>
              <a:rPr lang="en" sz="1700">
                <a:solidFill>
                  <a:srgbClr val="333333"/>
                </a:solidFill>
                <a:highlight>
                  <a:srgbClr val="FFFFFF"/>
                </a:highlight>
              </a:rPr>
              <a:t>If you team up on a </a:t>
            </a:r>
            <a:r>
              <a:rPr lang="en" sz="1700">
                <a:solidFill>
                  <a:srgbClr val="FF0000"/>
                </a:solidFill>
                <a:highlight>
                  <a:srgbClr val="FFFFFF"/>
                </a:highlight>
              </a:rPr>
              <a:t>business venture without forming a legal </a:t>
            </a:r>
            <a:r>
              <a:rPr lang="en" sz="1700">
                <a:solidFill>
                  <a:srgbClr val="FF0000"/>
                </a:solidFill>
                <a:highlight>
                  <a:srgbClr val="FFFFFF"/>
                </a:highlight>
                <a:uFill>
                  <a:noFill/>
                </a:uFill>
                <a:hlinkClick r:id="rId4">
                  <a:extLst>
                    <a:ext uri="{A12FA001-AC4F-418D-AE19-62706E023703}">
                      <ahyp:hlinkClr val="tx"/>
                    </a:ext>
                  </a:extLst>
                </a:hlinkClick>
              </a:rPr>
              <a:t>business entity</a:t>
            </a:r>
            <a:r>
              <a:rPr lang="en" sz="1700">
                <a:solidFill>
                  <a:srgbClr val="FF0000"/>
                </a:solidFill>
                <a:highlight>
                  <a:srgbClr val="FFFFFF"/>
                </a:highlight>
              </a:rPr>
              <a:t> through the state, your business is a partnership by default.</a:t>
            </a:r>
            <a:endParaRPr sz="1700">
              <a:solidFill>
                <a:srgbClr val="FF0000"/>
              </a:solidFill>
              <a:highlight>
                <a:srgbClr val="FFFFFF"/>
              </a:highlight>
            </a:endParaRPr>
          </a:p>
          <a:p>
            <a:pPr indent="-336550" lvl="0" marL="457200" rtl="0" algn="l">
              <a:lnSpc>
                <a:spcPct val="150000"/>
              </a:lnSpc>
              <a:spcBef>
                <a:spcPts val="0"/>
              </a:spcBef>
              <a:spcAft>
                <a:spcPts val="0"/>
              </a:spcAft>
              <a:buSzPts val="1700"/>
              <a:buChar char="●"/>
            </a:pPr>
            <a:r>
              <a:rPr lang="en" sz="1700">
                <a:solidFill>
                  <a:srgbClr val="333333"/>
                </a:solidFill>
                <a:highlight>
                  <a:srgbClr val="FFFFFF"/>
                </a:highlight>
              </a:rPr>
              <a:t>While they </a:t>
            </a:r>
            <a:r>
              <a:rPr lang="en" sz="1700">
                <a:solidFill>
                  <a:srgbClr val="FF0000"/>
                </a:solidFill>
                <a:highlight>
                  <a:srgbClr val="FFFFFF"/>
                </a:highlight>
              </a:rPr>
              <a:t>don’t require formation paperwork</a:t>
            </a:r>
            <a:r>
              <a:rPr lang="en" sz="1700">
                <a:solidFill>
                  <a:srgbClr val="333333"/>
                </a:solidFill>
                <a:highlight>
                  <a:srgbClr val="FFFFFF"/>
                </a:highlight>
              </a:rPr>
              <a:t>, there may be </a:t>
            </a:r>
            <a:r>
              <a:rPr lang="en" sz="1700">
                <a:solidFill>
                  <a:srgbClr val="FF0000"/>
                </a:solidFill>
                <a:highlight>
                  <a:srgbClr val="FFFFFF"/>
                </a:highlight>
              </a:rPr>
              <a:t>limitations on naming a partnership in your state</a:t>
            </a:r>
            <a:r>
              <a:rPr lang="en" sz="1700">
                <a:solidFill>
                  <a:srgbClr val="333333"/>
                </a:solidFill>
                <a:highlight>
                  <a:srgbClr val="FFFFFF"/>
                </a:highlight>
              </a:rPr>
              <a:t>, which may necessitate </a:t>
            </a:r>
            <a:r>
              <a:rPr lang="en" sz="1700">
                <a:solidFill>
                  <a:srgbClr val="0A0A0A"/>
                </a:solidFill>
                <a:highlight>
                  <a:srgbClr val="FFFFFF"/>
                </a:highlight>
                <a:uFill>
                  <a:noFill/>
                </a:uFill>
                <a:hlinkClick r:id="rId5">
                  <a:extLst>
                    <a:ext uri="{A12FA001-AC4F-418D-AE19-62706E023703}">
                      <ahyp:hlinkClr val="tx"/>
                    </a:ext>
                  </a:extLst>
                </a:hlinkClick>
              </a:rPr>
              <a:t>filing a </a:t>
            </a:r>
            <a:r>
              <a:rPr lang="en" sz="1700">
                <a:solidFill>
                  <a:srgbClr val="FF0000"/>
                </a:solidFill>
                <a:highlight>
                  <a:srgbClr val="FFFFFF"/>
                </a:highlight>
                <a:uFill>
                  <a:noFill/>
                </a:uFill>
                <a:hlinkClick r:id="rId6">
                  <a:extLst>
                    <a:ext uri="{A12FA001-AC4F-418D-AE19-62706E023703}">
                      <ahyp:hlinkClr val="tx"/>
                    </a:ext>
                  </a:extLst>
                </a:hlinkClick>
              </a:rPr>
              <a:t>“doing business as” (DBA) name</a:t>
            </a:r>
            <a:r>
              <a:rPr lang="en" sz="1700">
                <a:solidFill>
                  <a:srgbClr val="333333"/>
                </a:solidFill>
                <a:highlight>
                  <a:srgbClr val="FFFFFF"/>
                </a:highlight>
              </a:rPr>
              <a:t>. </a:t>
            </a:r>
            <a:endParaRPr sz="1700">
              <a:solidFill>
                <a:srgbClr val="333333"/>
              </a:solidFill>
              <a:highlight>
                <a:srgbClr val="FFFFFF"/>
              </a:highlight>
            </a:endParaRPr>
          </a:p>
          <a:p>
            <a:pPr indent="-336550" lvl="0" marL="457200" rtl="0" algn="l">
              <a:lnSpc>
                <a:spcPct val="150000"/>
              </a:lnSpc>
              <a:spcBef>
                <a:spcPts val="0"/>
              </a:spcBef>
              <a:spcAft>
                <a:spcPts val="0"/>
              </a:spcAft>
              <a:buSzPts val="1700"/>
              <a:buChar char="●"/>
            </a:pPr>
            <a:r>
              <a:rPr lang="en" sz="1700">
                <a:solidFill>
                  <a:srgbClr val="333333"/>
                </a:solidFill>
                <a:highlight>
                  <a:srgbClr val="FFFFFF"/>
                </a:highlight>
              </a:rPr>
              <a:t>Partnerships are usually founded on </a:t>
            </a:r>
            <a:r>
              <a:rPr lang="en" sz="1700">
                <a:solidFill>
                  <a:srgbClr val="FF0000"/>
                </a:solidFill>
                <a:highlight>
                  <a:srgbClr val="FFFFFF"/>
                </a:highlight>
              </a:rPr>
              <a:t>formal </a:t>
            </a:r>
            <a:r>
              <a:rPr b="1" lang="en" sz="1700">
                <a:solidFill>
                  <a:srgbClr val="FF0000"/>
                </a:solidFill>
                <a:highlight>
                  <a:srgbClr val="FFFFFF"/>
                </a:highlight>
              </a:rPr>
              <a:t>partnership agreements outlining the ownership share, rights, and obligations of each partner</a:t>
            </a:r>
            <a:r>
              <a:rPr lang="en" sz="1700">
                <a:solidFill>
                  <a:srgbClr val="FF0000"/>
                </a:solidFill>
                <a:highlight>
                  <a:srgbClr val="FFFFFF"/>
                </a:highlight>
              </a:rPr>
              <a:t>.</a:t>
            </a:r>
            <a:endParaRPr sz="1700">
              <a:solidFill>
                <a:srgbClr val="FF0000"/>
              </a:solidFill>
              <a:highlight>
                <a:srgbClr val="FFFFFF"/>
              </a:highlight>
            </a:endParaRPr>
          </a:p>
          <a:p>
            <a:pPr indent="-336550" lvl="0" marL="457200" rtl="0" algn="l">
              <a:lnSpc>
                <a:spcPct val="150000"/>
              </a:lnSpc>
              <a:spcBef>
                <a:spcPts val="0"/>
              </a:spcBef>
              <a:spcAft>
                <a:spcPts val="0"/>
              </a:spcAft>
              <a:buSzPts val="1700"/>
              <a:buChar char="●"/>
            </a:pPr>
            <a:r>
              <a:rPr lang="en" sz="1700">
                <a:solidFill>
                  <a:srgbClr val="333333"/>
                </a:solidFill>
                <a:highlight>
                  <a:srgbClr val="FFFFFF"/>
                </a:highlight>
              </a:rPr>
              <a:t>Partnerships are a popular type of company ownership for </a:t>
            </a:r>
            <a:r>
              <a:rPr lang="en" sz="1700">
                <a:solidFill>
                  <a:srgbClr val="FF0000"/>
                </a:solidFill>
                <a:highlight>
                  <a:srgbClr val="FFFFFF"/>
                </a:highlight>
              </a:rPr>
              <a:t>professional firms.</a:t>
            </a:r>
            <a:endParaRPr sz="23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0"/>
              </a:spcAft>
              <a:buSzPct val="131492"/>
              <a:buNone/>
            </a:pPr>
            <a:r>
              <a:rPr b="1" lang="en" sz="2366">
                <a:solidFill>
                  <a:srgbClr val="333333"/>
                </a:solidFill>
                <a:highlight>
                  <a:srgbClr val="FFFFFF"/>
                </a:highlight>
              </a:rPr>
              <a:t>2. Partnerships</a:t>
            </a:r>
            <a:endParaRPr sz="3466">
              <a:solidFill>
                <a:srgbClr val="000000"/>
              </a:solidFill>
            </a:endParaRPr>
          </a:p>
          <a:p>
            <a:pPr indent="0" lvl="0" marL="0" rtl="0" algn="l">
              <a:lnSpc>
                <a:spcPct val="100000"/>
              </a:lnSpc>
              <a:spcBef>
                <a:spcPts val="400"/>
              </a:spcBef>
              <a:spcAft>
                <a:spcPts val="0"/>
              </a:spcAft>
              <a:buSzPct val="111111"/>
              <a:buNone/>
            </a:pPr>
            <a:r>
              <a:t/>
            </a:r>
            <a:endParaRPr/>
          </a:p>
        </p:txBody>
      </p:sp>
      <p:sp>
        <p:nvSpPr>
          <p:cNvPr id="253" name="Google Shape;253;p36"/>
          <p:cNvSpPr txBox="1"/>
          <p:nvPr>
            <p:ph idx="1" type="body"/>
          </p:nvPr>
        </p:nvSpPr>
        <p:spPr>
          <a:xfrm>
            <a:off x="311700" y="1152475"/>
            <a:ext cx="8520600" cy="37977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600">
                <a:solidFill>
                  <a:srgbClr val="333333"/>
                </a:solidFill>
                <a:highlight>
                  <a:srgbClr val="FFFFFF"/>
                </a:highlight>
              </a:rPr>
              <a:t>Advantages of a partnership</a:t>
            </a:r>
            <a:endParaRPr b="1" sz="16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500">
                <a:solidFill>
                  <a:srgbClr val="333333"/>
                </a:solidFill>
                <a:highlight>
                  <a:srgbClr val="FFFFFF"/>
                </a:highlight>
              </a:rPr>
              <a:t>Partnerships provide some notable advantages, including:</a:t>
            </a:r>
            <a:endParaRPr sz="1500">
              <a:solidFill>
                <a:srgbClr val="333333"/>
              </a:solidFill>
              <a:highlight>
                <a:srgbClr val="FFFFFF"/>
              </a:highlight>
            </a:endParaRPr>
          </a:p>
          <a:p>
            <a:pPr indent="-323850" lvl="0" marL="457200" rtl="0" algn="l">
              <a:lnSpc>
                <a:spcPct val="115000"/>
              </a:lnSpc>
              <a:spcBef>
                <a:spcPts val="1200"/>
              </a:spcBef>
              <a:spcAft>
                <a:spcPts val="0"/>
              </a:spcAft>
              <a:buClr>
                <a:srgbClr val="333333"/>
              </a:buClr>
              <a:buSzPts val="1500"/>
              <a:buChar char="●"/>
            </a:pPr>
            <a:r>
              <a:rPr b="1" lang="en" sz="1500">
                <a:solidFill>
                  <a:srgbClr val="333333"/>
                </a:solidFill>
                <a:highlight>
                  <a:srgbClr val="FFFFFF"/>
                </a:highlight>
              </a:rPr>
              <a:t>Simplicity:</a:t>
            </a:r>
            <a:r>
              <a:rPr lang="en" sz="1500">
                <a:solidFill>
                  <a:srgbClr val="333333"/>
                </a:solidFill>
                <a:highlight>
                  <a:srgbClr val="FFFFFF"/>
                </a:highlight>
              </a:rPr>
              <a:t> Partnership is a relatively simple structure since </a:t>
            </a:r>
            <a:r>
              <a:rPr lang="en" sz="1500">
                <a:solidFill>
                  <a:srgbClr val="FF0000"/>
                </a:solidFill>
                <a:highlight>
                  <a:srgbClr val="FFFFFF"/>
                </a:highlight>
              </a:rPr>
              <a:t>it doesn’t require formation paperwork</a:t>
            </a:r>
            <a:r>
              <a:rPr lang="en" sz="1500">
                <a:solidFill>
                  <a:srgbClr val="333333"/>
                </a:solidFill>
                <a:highlight>
                  <a:srgbClr val="FFFFFF"/>
                </a:highlight>
              </a:rPr>
              <a:t>. Depending on the number of partners and the terms of your agreement, they can also be relatively simple to run.</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b="1" lang="en" sz="1500">
                <a:solidFill>
                  <a:srgbClr val="333333"/>
                </a:solidFill>
                <a:highlight>
                  <a:srgbClr val="FFFFFF"/>
                </a:highlight>
              </a:rPr>
              <a:t>Pass-through taxation:</a:t>
            </a:r>
            <a:r>
              <a:rPr lang="en" sz="1500">
                <a:solidFill>
                  <a:srgbClr val="333333"/>
                </a:solidFill>
                <a:highlight>
                  <a:srgbClr val="FFFFFF"/>
                </a:highlight>
              </a:rPr>
              <a:t> Partnerships are </a:t>
            </a:r>
            <a:r>
              <a:rPr lang="en" sz="1500">
                <a:solidFill>
                  <a:srgbClr val="0A0A0A"/>
                </a:solidFill>
                <a:highlight>
                  <a:srgbClr val="FFFFFF"/>
                </a:highlight>
                <a:uFill>
                  <a:noFill/>
                </a:uFill>
                <a:hlinkClick r:id="rId3">
                  <a:extLst>
                    <a:ext uri="{A12FA001-AC4F-418D-AE19-62706E023703}">
                      <ahyp:hlinkClr val="tx"/>
                    </a:ext>
                  </a:extLst>
                </a:hlinkClick>
              </a:rPr>
              <a:t>pass-through entities</a:t>
            </a:r>
            <a:r>
              <a:rPr lang="en" sz="1500">
                <a:solidFill>
                  <a:srgbClr val="333333"/>
                </a:solidFill>
                <a:highlight>
                  <a:srgbClr val="FFFFFF"/>
                </a:highlight>
              </a:rPr>
              <a:t>, </a:t>
            </a:r>
            <a:r>
              <a:rPr lang="en" sz="1500">
                <a:solidFill>
                  <a:srgbClr val="FF0000"/>
                </a:solidFill>
                <a:highlight>
                  <a:srgbClr val="FFFFFF"/>
                </a:highlight>
              </a:rPr>
              <a:t>with income passing through to partners proportionally based on share of ownership</a:t>
            </a:r>
            <a:r>
              <a:rPr lang="en" sz="1500">
                <a:solidFill>
                  <a:srgbClr val="333333"/>
                </a:solidFill>
                <a:highlight>
                  <a:srgbClr val="FFFFFF"/>
                </a:highlight>
              </a:rPr>
              <a:t>. If your partnership is split evenly down the middle, for example, 50% of the business’s profits would pass through to each partner’s personal income. </a:t>
            </a:r>
            <a:r>
              <a:rPr lang="en" sz="1500">
                <a:solidFill>
                  <a:srgbClr val="FF0000"/>
                </a:solidFill>
                <a:highlight>
                  <a:srgbClr val="FFFFFF"/>
                </a:highlight>
              </a:rPr>
              <a:t>Partnerships qualify for the 20% QBI deduction</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b="1" lang="en" sz="1500">
                <a:solidFill>
                  <a:srgbClr val="333333"/>
                </a:solidFill>
                <a:highlight>
                  <a:srgbClr val="FFFFFF"/>
                </a:highlight>
              </a:rPr>
              <a:t>Control over the business:</a:t>
            </a:r>
            <a:r>
              <a:rPr lang="en" sz="1500">
                <a:solidFill>
                  <a:srgbClr val="333333"/>
                </a:solidFill>
                <a:highlight>
                  <a:srgbClr val="FFFFFF"/>
                </a:highlight>
              </a:rPr>
              <a:t> Partnerships allow their owners to </a:t>
            </a:r>
            <a:r>
              <a:rPr lang="en" sz="1500">
                <a:solidFill>
                  <a:srgbClr val="FF0000"/>
                </a:solidFill>
                <a:highlight>
                  <a:srgbClr val="FFFFFF"/>
                </a:highlight>
              </a:rPr>
              <a:t>participate in the business directly and allocate profits and control</a:t>
            </a:r>
            <a:r>
              <a:rPr lang="en" sz="1500">
                <a:solidFill>
                  <a:srgbClr val="333333"/>
                </a:solidFill>
                <a:highlight>
                  <a:srgbClr val="FFFFFF"/>
                </a:highlight>
              </a:rPr>
              <a:t> according to their </a:t>
            </a:r>
            <a:r>
              <a:rPr lang="en" sz="1500">
                <a:solidFill>
                  <a:srgbClr val="FF0000"/>
                </a:solidFill>
                <a:highlight>
                  <a:srgbClr val="FFFFFF"/>
                </a:highlight>
              </a:rPr>
              <a:t>own wishes</a:t>
            </a:r>
            <a:r>
              <a:rPr lang="en" sz="1500">
                <a:solidFill>
                  <a:srgbClr val="333333"/>
                </a:solidFill>
                <a:highlight>
                  <a:srgbClr val="FFFFFF"/>
                </a:highlight>
              </a:rPr>
              <a:t>. New partners can be brought in relatively easily.</a:t>
            </a:r>
            <a:endParaRPr sz="15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1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259" name="Google Shape;259;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Disadvantages of a partnership</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Following are some drawbacks of partnerships:</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Legal liability:</a:t>
            </a:r>
            <a:r>
              <a:rPr lang="en" sz="1400">
                <a:solidFill>
                  <a:srgbClr val="333333"/>
                </a:solidFill>
                <a:highlight>
                  <a:srgbClr val="FFFFFF"/>
                </a:highlight>
              </a:rPr>
              <a:t> Like sole proprietorships, partnerships open the partners up to </a:t>
            </a:r>
            <a:r>
              <a:rPr lang="en" sz="1400">
                <a:solidFill>
                  <a:srgbClr val="FF0000"/>
                </a:solidFill>
                <a:highlight>
                  <a:srgbClr val="FFFFFF"/>
                </a:highlight>
              </a:rPr>
              <a:t>legal liability for the firm’s operations</a:t>
            </a:r>
            <a:r>
              <a:rPr lang="en" sz="1400">
                <a:solidFill>
                  <a:srgbClr val="333333"/>
                </a:solidFill>
                <a:highlight>
                  <a:srgbClr val="FFFFFF"/>
                </a:highlight>
              </a:rPr>
              <a:t>. Liability insurance can address these risks, but insurance has limits.</a:t>
            </a:r>
            <a:endParaRPr sz="1400">
              <a:solidFill>
                <a:srgbClr val="333333"/>
              </a:solidFill>
              <a:highlight>
                <a:srgbClr val="FFFFFF"/>
              </a:highlight>
            </a:endParaRPr>
          </a:p>
          <a:p>
            <a:pPr indent="0" lvl="0" marL="457200" rtl="0" algn="l">
              <a:lnSpc>
                <a:spcPct val="115000"/>
              </a:lnSpc>
              <a:spcBef>
                <a:spcPts val="900"/>
              </a:spcBef>
              <a:spcAft>
                <a:spcPts val="0"/>
              </a:spcAft>
              <a:buSzPts val="1800"/>
              <a:buNone/>
            </a:pPr>
            <a:r>
              <a:t/>
            </a:r>
            <a:endParaRPr sz="1400">
              <a:solidFill>
                <a:srgbClr val="333333"/>
              </a:solidFill>
              <a:highlight>
                <a:srgbClr val="FFFFFF"/>
              </a:highlight>
            </a:endParaRPr>
          </a:p>
          <a:p>
            <a:pPr indent="-317500" lvl="0" marL="457200" rtl="0" algn="l">
              <a:lnSpc>
                <a:spcPct val="115000"/>
              </a:lnSpc>
              <a:spcBef>
                <a:spcPts val="900"/>
              </a:spcBef>
              <a:spcAft>
                <a:spcPts val="0"/>
              </a:spcAft>
              <a:buClr>
                <a:srgbClr val="333333"/>
              </a:buClr>
              <a:buSzPts val="1400"/>
              <a:buChar char="●"/>
            </a:pPr>
            <a:r>
              <a:rPr b="1" lang="en" sz="1400">
                <a:solidFill>
                  <a:srgbClr val="333333"/>
                </a:solidFill>
                <a:highlight>
                  <a:srgbClr val="FFFFFF"/>
                </a:highlight>
              </a:rPr>
              <a:t>Financial risk:</a:t>
            </a:r>
            <a:r>
              <a:rPr lang="en" sz="1400">
                <a:solidFill>
                  <a:srgbClr val="333333"/>
                </a:solidFill>
                <a:highlight>
                  <a:srgbClr val="FFFFFF"/>
                </a:highlight>
              </a:rPr>
              <a:t> Partners also take on financial liability for the business, </a:t>
            </a:r>
            <a:r>
              <a:rPr lang="en" sz="1400">
                <a:solidFill>
                  <a:srgbClr val="FF0000"/>
                </a:solidFill>
                <a:highlight>
                  <a:srgbClr val="FFFFFF"/>
                </a:highlight>
              </a:rPr>
              <a:t>putting their personal assets at risk in case of financial hardship or bankruptcy.</a:t>
            </a:r>
            <a:endParaRPr sz="1400">
              <a:solidFill>
                <a:srgbClr val="FF0000"/>
              </a:solidFill>
              <a:highlight>
                <a:srgbClr val="FFFFFF"/>
              </a:highlight>
            </a:endParaRPr>
          </a:p>
          <a:p>
            <a:pPr indent="0" lvl="0" marL="0" rtl="0" algn="l">
              <a:lnSpc>
                <a:spcPct val="115000"/>
              </a:lnSpc>
              <a:spcBef>
                <a:spcPts val="900"/>
              </a:spcBef>
              <a:spcAft>
                <a:spcPts val="0"/>
              </a:spcAft>
              <a:buSzPts val="1800"/>
              <a:buNone/>
            </a:pPr>
            <a:r>
              <a:t/>
            </a:r>
            <a:endParaRPr sz="14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Public limited Co.</a:t>
            </a:r>
            <a:endParaRPr/>
          </a:p>
        </p:txBody>
      </p:sp>
      <p:sp>
        <p:nvSpPr>
          <p:cNvPr id="265" name="Google Shape;265;p38"/>
          <p:cNvSpPr txBox="1"/>
          <p:nvPr>
            <p:ph idx="1" type="body"/>
          </p:nvPr>
        </p:nvSpPr>
        <p:spPr>
          <a:xfrm>
            <a:off x="1146125" y="1230700"/>
            <a:ext cx="70092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u="sng">
                <a:solidFill>
                  <a:schemeClr val="hlink"/>
                </a:solidFill>
                <a:hlinkClick r:id="rId3"/>
              </a:rPr>
              <a:t>https://www.fundoodata.com/learning-center/top-10-public-limited-companies-india/</a:t>
            </a:r>
            <a:endParaRPr/>
          </a:p>
          <a:p>
            <a:pPr indent="-323850" lvl="0" marL="457200" rtl="0" algn="l">
              <a:lnSpc>
                <a:spcPct val="115000"/>
              </a:lnSpc>
              <a:spcBef>
                <a:spcPts val="1200"/>
              </a:spcBef>
              <a:spcAft>
                <a:spcPts val="0"/>
              </a:spcAft>
              <a:buClr>
                <a:srgbClr val="202124"/>
              </a:buClr>
              <a:buSzPts val="1500"/>
              <a:buChar char="●"/>
            </a:pPr>
            <a:r>
              <a:rPr lang="en" sz="1500">
                <a:solidFill>
                  <a:srgbClr val="202124"/>
                </a:solidFill>
                <a:highlight>
                  <a:srgbClr val="FFFFFF"/>
                </a:highlight>
              </a:rPr>
              <a:t>A Public Limited Company under Company Act 2013 is </a:t>
            </a:r>
            <a:r>
              <a:rPr b="1" lang="en" sz="1500">
                <a:solidFill>
                  <a:srgbClr val="202124"/>
                </a:solidFill>
                <a:highlight>
                  <a:srgbClr val="FFFFFF"/>
                </a:highlight>
              </a:rPr>
              <a:t>a company that has limited liability and offers shares to the general public</a:t>
            </a:r>
            <a:r>
              <a:rPr lang="en" sz="1500">
                <a:solidFill>
                  <a:srgbClr val="202124"/>
                </a:solidFill>
                <a:highlight>
                  <a:srgbClr val="FFFFFF"/>
                </a:highlight>
              </a:rPr>
              <a:t>. </a:t>
            </a:r>
            <a:endParaRPr sz="1500">
              <a:solidFill>
                <a:srgbClr val="202124"/>
              </a:solidFill>
              <a:highlight>
                <a:srgbClr val="FFFFFF"/>
              </a:highlight>
            </a:endParaRPr>
          </a:p>
          <a:p>
            <a:pPr indent="0" lvl="0" marL="457200" rtl="0" algn="l">
              <a:lnSpc>
                <a:spcPct val="115000"/>
              </a:lnSpc>
              <a:spcBef>
                <a:spcPts val="1200"/>
              </a:spcBef>
              <a:spcAft>
                <a:spcPts val="0"/>
              </a:spcAft>
              <a:buSzPts val="1800"/>
              <a:buNone/>
            </a:pPr>
            <a:r>
              <a:t/>
            </a:r>
            <a:endParaRPr sz="1500">
              <a:solidFill>
                <a:srgbClr val="202124"/>
              </a:solidFill>
              <a:highlight>
                <a:srgbClr val="FFFFFF"/>
              </a:highlight>
            </a:endParaRPr>
          </a:p>
          <a:p>
            <a:pPr indent="-323850" lvl="0" marL="457200" rtl="0" algn="l">
              <a:lnSpc>
                <a:spcPct val="115000"/>
              </a:lnSpc>
              <a:spcBef>
                <a:spcPts val="1200"/>
              </a:spcBef>
              <a:spcAft>
                <a:spcPts val="0"/>
              </a:spcAft>
              <a:buClr>
                <a:srgbClr val="202124"/>
              </a:buClr>
              <a:buSzPts val="1500"/>
              <a:buChar char="●"/>
            </a:pPr>
            <a:r>
              <a:rPr lang="en" sz="1500">
                <a:solidFill>
                  <a:srgbClr val="202124"/>
                </a:solidFill>
                <a:highlight>
                  <a:srgbClr val="FFFFFF"/>
                </a:highlight>
              </a:rPr>
              <a:t>Its stock can be acquired by anyone, either privately through (IPO) initial public offering or via trades on the stock market.</a:t>
            </a:r>
            <a:endParaRPr sz="21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9"/>
          <p:cNvSpPr txBox="1"/>
          <p:nvPr>
            <p:ph type="title"/>
          </p:nvPr>
        </p:nvSpPr>
        <p:spPr>
          <a:xfrm>
            <a:off x="311700" y="445025"/>
            <a:ext cx="1580100" cy="234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1900"/>
              <a:t>Additional Information :</a:t>
            </a:r>
            <a:endParaRPr sz="1900"/>
          </a:p>
          <a:p>
            <a:pPr indent="0" lvl="0" marL="0" rtl="0" algn="l">
              <a:lnSpc>
                <a:spcPct val="100000"/>
              </a:lnSpc>
              <a:spcBef>
                <a:spcPts val="0"/>
              </a:spcBef>
              <a:spcAft>
                <a:spcPts val="0"/>
              </a:spcAft>
              <a:buSzPts val="990"/>
              <a:buNone/>
            </a:pPr>
            <a:r>
              <a:rPr lang="en" sz="1520" u="sng">
                <a:solidFill>
                  <a:schemeClr val="hlink"/>
                </a:solidFill>
                <a:hlinkClick r:id="rId3"/>
              </a:rPr>
              <a:t>https://www.informdirect.co.uk/company-formation/public-limited-company-advantages-disadvantages/</a:t>
            </a:r>
            <a:endParaRPr sz="1520"/>
          </a:p>
          <a:p>
            <a:pPr indent="0" lvl="0" marL="0" rtl="0" algn="l">
              <a:lnSpc>
                <a:spcPct val="100000"/>
              </a:lnSpc>
              <a:spcBef>
                <a:spcPts val="0"/>
              </a:spcBef>
              <a:spcAft>
                <a:spcPts val="0"/>
              </a:spcAft>
              <a:buSzPts val="990"/>
              <a:buNone/>
            </a:pPr>
            <a:r>
              <a:t/>
            </a:r>
            <a:endParaRPr sz="1520"/>
          </a:p>
        </p:txBody>
      </p:sp>
      <p:pic>
        <p:nvPicPr>
          <p:cNvPr id="271" name="Google Shape;271;p39"/>
          <p:cNvPicPr preferRelativeResize="0"/>
          <p:nvPr/>
        </p:nvPicPr>
        <p:blipFill rotWithShape="1">
          <a:blip r:embed="rId4">
            <a:alphaModFix/>
          </a:blip>
          <a:srcRect b="0" l="0" r="0" t="0"/>
          <a:stretch/>
        </p:blipFill>
        <p:spPr>
          <a:xfrm>
            <a:off x="2195900" y="208475"/>
            <a:ext cx="6685600" cy="5011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4"/>
          <p:cNvSpPr txBox="1"/>
          <p:nvPr>
            <p:ph type="title"/>
          </p:nvPr>
        </p:nvSpPr>
        <p:spPr>
          <a:xfrm>
            <a:off x="252575" y="1240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400"/>
              </a:spcBef>
              <a:spcAft>
                <a:spcPts val="400"/>
              </a:spcAft>
              <a:buClr>
                <a:schemeClr val="dk1"/>
              </a:buClr>
              <a:buSzPct val="47559"/>
              <a:buFont typeface="Arial"/>
              <a:buNone/>
            </a:pPr>
            <a:r>
              <a:rPr b="1" lang="en" sz="2312">
                <a:solidFill>
                  <a:srgbClr val="333333"/>
                </a:solidFill>
                <a:highlight>
                  <a:schemeClr val="lt1"/>
                </a:highlight>
              </a:rPr>
              <a:t>Startup Type 1: Scalable Startups</a:t>
            </a:r>
            <a:endParaRPr/>
          </a:p>
        </p:txBody>
      </p:sp>
      <p:sp>
        <p:nvSpPr>
          <p:cNvPr id="72" name="Google Shape;72;p4"/>
          <p:cNvSpPr txBox="1"/>
          <p:nvPr>
            <p:ph idx="1" type="body"/>
          </p:nvPr>
        </p:nvSpPr>
        <p:spPr>
          <a:xfrm>
            <a:off x="252575" y="645725"/>
            <a:ext cx="8520600" cy="4362600"/>
          </a:xfrm>
          <a:prstGeom prst="rect">
            <a:avLst/>
          </a:prstGeom>
          <a:noFill/>
          <a:ln>
            <a:noFill/>
          </a:ln>
        </p:spPr>
        <p:txBody>
          <a:bodyPr anchorCtr="0" anchor="t" bIns="91425" lIns="91425" spcFirstLastPara="1" rIns="91425" wrap="square" tIns="91425">
            <a:normAutofit fontScale="62500" lnSpcReduction="10000"/>
          </a:bodyPr>
          <a:lstStyle/>
          <a:p>
            <a:pPr indent="-297315" lvl="0" marL="457200" rtl="0" algn="l">
              <a:lnSpc>
                <a:spcPct val="150000"/>
              </a:lnSpc>
              <a:spcBef>
                <a:spcPts val="1800"/>
              </a:spcBef>
              <a:spcAft>
                <a:spcPts val="0"/>
              </a:spcAft>
              <a:buClr>
                <a:srgbClr val="212529"/>
              </a:buClr>
              <a:buSzPct val="67276"/>
              <a:buChar char="●"/>
            </a:pPr>
            <a:r>
              <a:rPr lang="en" sz="2573">
                <a:solidFill>
                  <a:srgbClr val="212529"/>
                </a:solidFill>
                <a:highlight>
                  <a:schemeClr val="lt1"/>
                </a:highlight>
              </a:rPr>
              <a:t>Scalable startups take an idea or concept — </a:t>
            </a:r>
            <a:r>
              <a:rPr lang="en" sz="2573">
                <a:solidFill>
                  <a:srgbClr val="FF0000"/>
                </a:solidFill>
                <a:highlight>
                  <a:schemeClr val="lt1"/>
                </a:highlight>
              </a:rPr>
              <a:t>typically in the tech sphere — and work to rapidly grow the company’s top-end revenue to </a:t>
            </a:r>
            <a:r>
              <a:rPr b="1" lang="en" sz="2573">
                <a:solidFill>
                  <a:srgbClr val="FF0000"/>
                </a:solidFill>
                <a:highlight>
                  <a:schemeClr val="lt1"/>
                </a:highlight>
              </a:rPr>
              <a:t>achieve the highest return on investment (ROI) possible. </a:t>
            </a:r>
            <a:endParaRPr b="1" sz="2573">
              <a:solidFill>
                <a:srgbClr val="FF0000"/>
              </a:solidFill>
              <a:highlight>
                <a:schemeClr val="lt1"/>
              </a:highlight>
            </a:endParaRPr>
          </a:p>
          <a:p>
            <a:pPr indent="-297315" lvl="0" marL="457200" rtl="0" algn="l">
              <a:lnSpc>
                <a:spcPct val="150000"/>
              </a:lnSpc>
              <a:spcBef>
                <a:spcPts val="0"/>
              </a:spcBef>
              <a:spcAft>
                <a:spcPts val="0"/>
              </a:spcAft>
              <a:buClr>
                <a:srgbClr val="212529"/>
              </a:buClr>
              <a:buSzPct val="67276"/>
              <a:buChar char="●"/>
            </a:pPr>
            <a:r>
              <a:rPr lang="en" sz="2573">
                <a:solidFill>
                  <a:srgbClr val="212529"/>
                </a:solidFill>
                <a:highlight>
                  <a:schemeClr val="lt1"/>
                </a:highlight>
              </a:rPr>
              <a:t>This type of startup requires </a:t>
            </a:r>
            <a:r>
              <a:rPr lang="en" sz="2573">
                <a:solidFill>
                  <a:srgbClr val="FF0000"/>
                </a:solidFill>
                <a:highlight>
                  <a:schemeClr val="lt1"/>
                </a:highlight>
              </a:rPr>
              <a:t>thorough market research to identify exploitable market opportunities</a:t>
            </a:r>
            <a:r>
              <a:rPr lang="en" sz="2573">
                <a:solidFill>
                  <a:srgbClr val="212529"/>
                </a:solidFill>
                <a:highlight>
                  <a:schemeClr val="lt1"/>
                </a:highlight>
              </a:rPr>
              <a:t>. </a:t>
            </a:r>
            <a:endParaRPr sz="2573">
              <a:solidFill>
                <a:srgbClr val="212529"/>
              </a:solidFill>
              <a:highlight>
                <a:schemeClr val="lt1"/>
              </a:highlight>
            </a:endParaRPr>
          </a:p>
          <a:p>
            <a:pPr indent="-297315" lvl="0" marL="457200" rtl="0" algn="l">
              <a:lnSpc>
                <a:spcPct val="150000"/>
              </a:lnSpc>
              <a:spcBef>
                <a:spcPts val="0"/>
              </a:spcBef>
              <a:spcAft>
                <a:spcPts val="0"/>
              </a:spcAft>
              <a:buClr>
                <a:srgbClr val="212529"/>
              </a:buClr>
              <a:buSzPct val="67276"/>
              <a:buChar char="●"/>
            </a:pPr>
            <a:r>
              <a:rPr lang="en" sz="2573">
                <a:solidFill>
                  <a:srgbClr val="212529"/>
                </a:solidFill>
                <a:highlight>
                  <a:schemeClr val="lt1"/>
                </a:highlight>
              </a:rPr>
              <a:t>Two of the most relevant examples of scalable startups are </a:t>
            </a:r>
            <a:r>
              <a:rPr lang="en" sz="2573">
                <a:solidFill>
                  <a:srgbClr val="FF0000"/>
                </a:solidFill>
                <a:highlight>
                  <a:schemeClr val="lt1"/>
                </a:highlight>
              </a:rPr>
              <a:t>Google and Facebook</a:t>
            </a:r>
            <a:r>
              <a:rPr lang="en" sz="2573">
                <a:solidFill>
                  <a:srgbClr val="212529"/>
                </a:solidFill>
                <a:highlight>
                  <a:schemeClr val="lt1"/>
                </a:highlight>
              </a:rPr>
              <a:t>. Both of these companies started with the intent to dominate their industry through a scalable startup model and were successful in doing so.</a:t>
            </a:r>
            <a:endParaRPr sz="2573">
              <a:solidFill>
                <a:srgbClr val="212529"/>
              </a:solidFill>
              <a:highlight>
                <a:schemeClr val="lt1"/>
              </a:highlight>
            </a:endParaRPr>
          </a:p>
          <a:p>
            <a:pPr indent="-297310" lvl="0" marL="457200" rtl="0" algn="l">
              <a:lnSpc>
                <a:spcPct val="150000"/>
              </a:lnSpc>
              <a:spcBef>
                <a:spcPts val="0"/>
              </a:spcBef>
              <a:spcAft>
                <a:spcPts val="0"/>
              </a:spcAft>
              <a:buClr>
                <a:srgbClr val="212529"/>
              </a:buClr>
              <a:buSzPct val="81940"/>
              <a:buChar char="●"/>
            </a:pPr>
            <a:r>
              <a:rPr b="1" lang="en" sz="2112">
                <a:solidFill>
                  <a:srgbClr val="333333"/>
                </a:solidFill>
                <a:highlight>
                  <a:schemeClr val="lt1"/>
                </a:highlight>
              </a:rPr>
              <a:t>A Scalable Startup May Be Right for You If:</a:t>
            </a:r>
            <a:endParaRPr b="1" sz="2112">
              <a:solidFill>
                <a:srgbClr val="333333"/>
              </a:solidFill>
              <a:highlight>
                <a:schemeClr val="lt1"/>
              </a:highlight>
            </a:endParaRPr>
          </a:p>
          <a:p>
            <a:pPr indent="-303685" lvl="1" marL="914400" rtl="0" algn="l">
              <a:lnSpc>
                <a:spcPct val="115000"/>
              </a:lnSpc>
              <a:spcBef>
                <a:spcPts val="0"/>
              </a:spcBef>
              <a:spcAft>
                <a:spcPts val="0"/>
              </a:spcAft>
              <a:buClr>
                <a:srgbClr val="212529"/>
              </a:buClr>
              <a:buSzPct val="79704"/>
              <a:buChar char="○"/>
            </a:pPr>
            <a:r>
              <a:rPr lang="en" sz="2372">
                <a:solidFill>
                  <a:srgbClr val="212529"/>
                </a:solidFill>
                <a:highlight>
                  <a:schemeClr val="lt1"/>
                </a:highlight>
              </a:rPr>
              <a:t>Your startup idea has an </a:t>
            </a:r>
            <a:r>
              <a:rPr lang="en" sz="2372">
                <a:solidFill>
                  <a:srgbClr val="FF0000"/>
                </a:solidFill>
                <a:highlight>
                  <a:schemeClr val="lt1"/>
                </a:highlight>
              </a:rPr>
              <a:t>extensive market available and vast growth potential.</a:t>
            </a:r>
            <a:endParaRPr sz="2372">
              <a:solidFill>
                <a:srgbClr val="FF0000"/>
              </a:solidFill>
              <a:highlight>
                <a:schemeClr val="lt1"/>
              </a:highlight>
            </a:endParaRPr>
          </a:p>
          <a:p>
            <a:pPr indent="-303685" lvl="1" marL="914400" rtl="0" algn="l">
              <a:lnSpc>
                <a:spcPct val="115000"/>
              </a:lnSpc>
              <a:spcBef>
                <a:spcPts val="0"/>
              </a:spcBef>
              <a:spcAft>
                <a:spcPts val="0"/>
              </a:spcAft>
              <a:buClr>
                <a:srgbClr val="212529"/>
              </a:buClr>
              <a:buSzPct val="79704"/>
              <a:buChar char="○"/>
            </a:pPr>
            <a:r>
              <a:rPr lang="en" sz="2372">
                <a:solidFill>
                  <a:srgbClr val="212529"/>
                </a:solidFill>
                <a:highlight>
                  <a:schemeClr val="lt1"/>
                </a:highlight>
              </a:rPr>
              <a:t>You’re </a:t>
            </a:r>
            <a:r>
              <a:rPr lang="en" sz="2372">
                <a:solidFill>
                  <a:srgbClr val="FF0000"/>
                </a:solidFill>
                <a:highlight>
                  <a:schemeClr val="lt1"/>
                </a:highlight>
              </a:rPr>
              <a:t>an innovator ready to challenge the status quo</a:t>
            </a:r>
            <a:r>
              <a:rPr lang="en" sz="2372">
                <a:solidFill>
                  <a:srgbClr val="212529"/>
                </a:solidFill>
                <a:highlight>
                  <a:schemeClr val="lt1"/>
                </a:highlight>
              </a:rPr>
              <a:t>.</a:t>
            </a:r>
            <a:endParaRPr sz="2372">
              <a:solidFill>
                <a:srgbClr val="212529"/>
              </a:solidFill>
              <a:highlight>
                <a:schemeClr val="lt1"/>
              </a:highlight>
            </a:endParaRPr>
          </a:p>
          <a:p>
            <a:pPr indent="-303685" lvl="1" marL="914400" rtl="0" algn="l">
              <a:lnSpc>
                <a:spcPct val="115000"/>
              </a:lnSpc>
              <a:spcBef>
                <a:spcPts val="0"/>
              </a:spcBef>
              <a:spcAft>
                <a:spcPts val="0"/>
              </a:spcAft>
              <a:buClr>
                <a:srgbClr val="212529"/>
              </a:buClr>
              <a:buSzPct val="79704"/>
              <a:buChar char="○"/>
            </a:pPr>
            <a:r>
              <a:rPr lang="en" sz="2372">
                <a:solidFill>
                  <a:srgbClr val="212529"/>
                </a:solidFill>
                <a:highlight>
                  <a:schemeClr val="lt1"/>
                </a:highlight>
              </a:rPr>
              <a:t>You want to be the </a:t>
            </a:r>
            <a:r>
              <a:rPr lang="en" sz="2372">
                <a:solidFill>
                  <a:srgbClr val="FF0000"/>
                </a:solidFill>
                <a:highlight>
                  <a:schemeClr val="lt1"/>
                </a:highlight>
              </a:rPr>
              <a:t>leader of an industry</a:t>
            </a:r>
            <a:r>
              <a:rPr lang="en" sz="2372">
                <a:solidFill>
                  <a:srgbClr val="212529"/>
                </a:solidFill>
                <a:highlight>
                  <a:schemeClr val="lt1"/>
                </a:highlight>
              </a:rPr>
              <a:t>.</a:t>
            </a:r>
            <a:endParaRPr sz="2372">
              <a:solidFill>
                <a:srgbClr val="212529"/>
              </a:solidFill>
              <a:highlight>
                <a:schemeClr val="lt1"/>
              </a:highlight>
            </a:endParaRPr>
          </a:p>
          <a:p>
            <a:pPr indent="0" lvl="0" marL="0" rtl="0" algn="l">
              <a:lnSpc>
                <a:spcPct val="115000"/>
              </a:lnSpc>
              <a:spcBef>
                <a:spcPts val="900"/>
              </a:spcBef>
              <a:spcAft>
                <a:spcPts val="1200"/>
              </a:spcAft>
              <a:buSzPct val="159999"/>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0"/>
          <p:cNvSpPr txBox="1"/>
          <p:nvPr>
            <p:ph type="title"/>
          </p:nvPr>
        </p:nvSpPr>
        <p:spPr>
          <a:xfrm>
            <a:off x="311700" y="565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Private limited companies </a:t>
            </a:r>
            <a:endParaRPr/>
          </a:p>
        </p:txBody>
      </p:sp>
      <p:sp>
        <p:nvSpPr>
          <p:cNvPr id="277" name="Google Shape;277;p40"/>
          <p:cNvSpPr txBox="1"/>
          <p:nvPr>
            <p:ph idx="1" type="body"/>
          </p:nvPr>
        </p:nvSpPr>
        <p:spPr>
          <a:xfrm>
            <a:off x="311700" y="536675"/>
            <a:ext cx="8675400" cy="45219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729" u="sng">
                <a:solidFill>
                  <a:schemeClr val="hlink"/>
                </a:solidFill>
                <a:hlinkClick r:id="rId3"/>
              </a:rPr>
              <a:t>https://www.fundoodata.com/learning-center/top-10-private-limited-companies-india/</a:t>
            </a:r>
            <a:endParaRPr sz="1729"/>
          </a:p>
          <a:p>
            <a:pPr indent="-306070" lvl="0" marL="457200" rtl="0" algn="l">
              <a:lnSpc>
                <a:spcPct val="130000"/>
              </a:lnSpc>
              <a:spcBef>
                <a:spcPts val="1200"/>
              </a:spcBef>
              <a:spcAft>
                <a:spcPts val="0"/>
              </a:spcAft>
              <a:buSzPts val="1220"/>
              <a:buChar char="●"/>
            </a:pPr>
            <a:r>
              <a:rPr lang="en" sz="1475">
                <a:solidFill>
                  <a:srgbClr val="202124"/>
                </a:solidFill>
                <a:highlight>
                  <a:srgbClr val="FFFFFF"/>
                </a:highlight>
              </a:rPr>
              <a:t>A </a:t>
            </a:r>
            <a:r>
              <a:rPr lang="en" sz="1475">
                <a:solidFill>
                  <a:srgbClr val="202124"/>
                </a:solidFill>
                <a:highlight>
                  <a:srgbClr val="FFFFFF"/>
                </a:highlight>
                <a:uFill>
                  <a:noFill/>
                </a:uFill>
                <a:hlinkClick r:id="rId4">
                  <a:extLst>
                    <a:ext uri="{A12FA001-AC4F-418D-AE19-62706E023703}">
                      <ahyp:hlinkClr val="tx"/>
                    </a:ext>
                  </a:extLst>
                </a:hlinkClick>
              </a:rPr>
              <a:t>Private Limited Company</a:t>
            </a:r>
            <a:r>
              <a:rPr lang="en" sz="1475">
                <a:solidFill>
                  <a:srgbClr val="202124"/>
                </a:solidFill>
                <a:highlight>
                  <a:srgbClr val="FFFFFF"/>
                </a:highlight>
              </a:rPr>
              <a:t> is formed l</a:t>
            </a:r>
            <a:r>
              <a:rPr lang="en" sz="1475">
                <a:solidFill>
                  <a:srgbClr val="FF0000"/>
                </a:solidFill>
                <a:highlight>
                  <a:srgbClr val="FFFFFF"/>
                </a:highlight>
              </a:rPr>
              <a:t>awfully with </a:t>
            </a:r>
            <a:r>
              <a:rPr b="1" lang="en" sz="1475">
                <a:solidFill>
                  <a:srgbClr val="FF0000"/>
                </a:solidFill>
                <a:highlight>
                  <a:srgbClr val="FFFFFF"/>
                </a:highlight>
              </a:rPr>
              <a:t>Limited Liability or Legal Protection</a:t>
            </a:r>
            <a:r>
              <a:rPr lang="en" sz="1475">
                <a:solidFill>
                  <a:srgbClr val="FF0000"/>
                </a:solidFill>
                <a:highlight>
                  <a:srgbClr val="FFFFFF"/>
                </a:highlight>
              </a:rPr>
              <a:t> </a:t>
            </a:r>
            <a:r>
              <a:rPr b="1" lang="en" sz="1475">
                <a:solidFill>
                  <a:srgbClr val="FF0000"/>
                </a:solidFill>
                <a:highlight>
                  <a:srgbClr val="FFFFFF"/>
                </a:highlight>
              </a:rPr>
              <a:t>for its shareholders</a:t>
            </a:r>
            <a:r>
              <a:rPr b="1" lang="en" sz="1475">
                <a:solidFill>
                  <a:srgbClr val="202124"/>
                </a:solidFill>
                <a:highlight>
                  <a:srgbClr val="FFFFFF"/>
                </a:highlight>
              </a:rPr>
              <a:t> </a:t>
            </a:r>
            <a:r>
              <a:rPr lang="en" sz="1475">
                <a:solidFill>
                  <a:srgbClr val="202124"/>
                </a:solidFill>
                <a:highlight>
                  <a:srgbClr val="FFFFFF"/>
                </a:highlight>
              </a:rPr>
              <a:t>but that places restrictions on its ownership.</a:t>
            </a:r>
            <a:endParaRPr sz="1475">
              <a:solidFill>
                <a:srgbClr val="202124"/>
              </a:solidFill>
              <a:highlight>
                <a:srgbClr val="FFFFFF"/>
              </a:highlight>
            </a:endParaRPr>
          </a:p>
          <a:p>
            <a:pPr indent="-306070" lvl="0" marL="457200" rtl="0" algn="l">
              <a:lnSpc>
                <a:spcPct val="130000"/>
              </a:lnSpc>
              <a:spcBef>
                <a:spcPts val="0"/>
              </a:spcBef>
              <a:spcAft>
                <a:spcPts val="0"/>
              </a:spcAft>
              <a:buSzPts val="1220"/>
              <a:buChar char="●"/>
            </a:pPr>
            <a:r>
              <a:rPr lang="en" sz="1475">
                <a:solidFill>
                  <a:srgbClr val="202124"/>
                </a:solidFill>
                <a:highlight>
                  <a:srgbClr val="FFFFFF"/>
                </a:highlight>
              </a:rPr>
              <a:t>A </a:t>
            </a:r>
            <a:r>
              <a:rPr b="1" lang="en" sz="1475">
                <a:solidFill>
                  <a:srgbClr val="202124"/>
                </a:solidFill>
                <a:highlight>
                  <a:srgbClr val="FFFFFF"/>
                </a:highlight>
              </a:rPr>
              <a:t>private limited company</a:t>
            </a:r>
            <a:r>
              <a:rPr lang="en" sz="1475">
                <a:solidFill>
                  <a:srgbClr val="202124"/>
                </a:solidFill>
                <a:highlight>
                  <a:srgbClr val="FFFFFF"/>
                </a:highlight>
              </a:rPr>
              <a:t> is a privately-held business entity. </a:t>
            </a:r>
            <a:endParaRPr sz="1475">
              <a:solidFill>
                <a:srgbClr val="202124"/>
              </a:solidFill>
              <a:highlight>
                <a:srgbClr val="FFFFFF"/>
              </a:highlight>
            </a:endParaRPr>
          </a:p>
          <a:p>
            <a:pPr indent="-306070" lvl="0" marL="457200" rtl="0" algn="l">
              <a:lnSpc>
                <a:spcPct val="130000"/>
              </a:lnSpc>
              <a:spcBef>
                <a:spcPts val="0"/>
              </a:spcBef>
              <a:spcAft>
                <a:spcPts val="0"/>
              </a:spcAft>
              <a:buSzPts val="1220"/>
              <a:buChar char="●"/>
            </a:pPr>
            <a:r>
              <a:rPr lang="en" sz="1475">
                <a:solidFill>
                  <a:srgbClr val="202124"/>
                </a:solidFill>
                <a:highlight>
                  <a:srgbClr val="FFFFFF"/>
                </a:highlight>
              </a:rPr>
              <a:t>I</a:t>
            </a:r>
            <a:r>
              <a:rPr lang="en" sz="1475">
                <a:solidFill>
                  <a:srgbClr val="FF0000"/>
                </a:solidFill>
                <a:highlight>
                  <a:srgbClr val="FFFFFF"/>
                </a:highlight>
              </a:rPr>
              <a:t>t is held by private stakeholders.</a:t>
            </a:r>
            <a:r>
              <a:rPr lang="en" sz="1475">
                <a:solidFill>
                  <a:srgbClr val="202124"/>
                </a:solidFill>
                <a:highlight>
                  <a:srgbClr val="FFFFFF"/>
                </a:highlight>
              </a:rPr>
              <a:t> </a:t>
            </a:r>
            <a:endParaRPr sz="1475">
              <a:solidFill>
                <a:srgbClr val="202124"/>
              </a:solidFill>
              <a:highlight>
                <a:srgbClr val="FFFFFF"/>
              </a:highlight>
            </a:endParaRPr>
          </a:p>
          <a:p>
            <a:pPr indent="-306070" lvl="0" marL="457200" rtl="0" algn="l">
              <a:lnSpc>
                <a:spcPct val="130000"/>
              </a:lnSpc>
              <a:spcBef>
                <a:spcPts val="0"/>
              </a:spcBef>
              <a:spcAft>
                <a:spcPts val="0"/>
              </a:spcAft>
              <a:buSzPts val="1220"/>
              <a:buChar char="●"/>
            </a:pPr>
            <a:r>
              <a:rPr lang="en" sz="1475">
                <a:solidFill>
                  <a:srgbClr val="202124"/>
                </a:solidFill>
                <a:highlight>
                  <a:srgbClr val="FFFFFF"/>
                </a:highlight>
              </a:rPr>
              <a:t>The liability arrangement in these is that of a limited partnership, wherein the </a:t>
            </a:r>
            <a:r>
              <a:rPr lang="en" sz="1475">
                <a:solidFill>
                  <a:srgbClr val="FF0000"/>
                </a:solidFill>
                <a:highlight>
                  <a:srgbClr val="FFFFFF"/>
                </a:highlight>
              </a:rPr>
              <a:t>liability of a shareholder extends only up to the number of shares held by them</a:t>
            </a:r>
            <a:r>
              <a:rPr lang="en" sz="1475">
                <a:solidFill>
                  <a:srgbClr val="202124"/>
                </a:solidFill>
                <a:highlight>
                  <a:srgbClr val="FFFFFF"/>
                </a:highlight>
              </a:rPr>
              <a:t>.</a:t>
            </a:r>
            <a:endParaRPr sz="1475">
              <a:solidFill>
                <a:srgbClr val="202124"/>
              </a:solidFill>
              <a:highlight>
                <a:srgbClr val="FFFFFF"/>
              </a:highlight>
            </a:endParaRPr>
          </a:p>
          <a:p>
            <a:pPr indent="-322262" lvl="0" marL="4572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Private Limited Company is the </a:t>
            </a:r>
            <a:r>
              <a:rPr lang="en" sz="1475">
                <a:solidFill>
                  <a:srgbClr val="FF0000"/>
                </a:solidFill>
                <a:highlight>
                  <a:srgbClr val="FFFFFF"/>
                </a:highlight>
              </a:rPr>
              <a:t>simplest and a very popular form of Business Registration</a:t>
            </a:r>
            <a:r>
              <a:rPr lang="en" sz="1475">
                <a:solidFill>
                  <a:srgbClr val="202124"/>
                </a:solidFill>
                <a:highlight>
                  <a:srgbClr val="FFFFFF"/>
                </a:highlight>
              </a:rPr>
              <a:t> in India. </a:t>
            </a:r>
            <a:endParaRPr sz="1475">
              <a:solidFill>
                <a:srgbClr val="202124"/>
              </a:solidFill>
              <a:highlight>
                <a:srgbClr val="FFFFFF"/>
              </a:highlight>
            </a:endParaRPr>
          </a:p>
          <a:p>
            <a:pPr indent="-322262" lvl="0" marL="4572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It can be registered with a </a:t>
            </a:r>
            <a:r>
              <a:rPr b="1" lang="en" sz="1475">
                <a:solidFill>
                  <a:srgbClr val="202124"/>
                </a:solidFill>
                <a:highlight>
                  <a:srgbClr val="FFFFFF"/>
                </a:highlight>
              </a:rPr>
              <a:t>minimum of two people.</a:t>
            </a:r>
            <a:r>
              <a:rPr lang="en" sz="1475">
                <a:solidFill>
                  <a:srgbClr val="202124"/>
                </a:solidFill>
                <a:highlight>
                  <a:srgbClr val="FFFFFF"/>
                </a:highlight>
              </a:rPr>
              <a:t> </a:t>
            </a:r>
            <a:endParaRPr sz="1475">
              <a:solidFill>
                <a:srgbClr val="202124"/>
              </a:solidFill>
              <a:highlight>
                <a:srgbClr val="FFFFFF"/>
              </a:highlight>
            </a:endParaRPr>
          </a:p>
          <a:p>
            <a:pPr indent="-322262" lvl="0" marL="4572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Following points make it the most recommended type of business entity for millions of </a:t>
            </a:r>
            <a:r>
              <a:rPr b="1" lang="en" sz="1475">
                <a:solidFill>
                  <a:srgbClr val="202124"/>
                </a:solidFill>
                <a:highlight>
                  <a:srgbClr val="FFFFFF"/>
                </a:highlight>
              </a:rPr>
              <a:t>small and medium-sized businesses </a:t>
            </a:r>
            <a:r>
              <a:rPr lang="en" sz="1475">
                <a:solidFill>
                  <a:srgbClr val="202124"/>
                </a:solidFill>
                <a:highlight>
                  <a:srgbClr val="FFFFFF"/>
                </a:highlight>
              </a:rPr>
              <a:t>that are </a:t>
            </a:r>
            <a:r>
              <a:rPr b="1" lang="en" sz="1475">
                <a:solidFill>
                  <a:srgbClr val="202124"/>
                </a:solidFill>
                <a:highlight>
                  <a:srgbClr val="FFFFFF"/>
                </a:highlight>
              </a:rPr>
              <a:t>family owned or professionally managed.</a:t>
            </a:r>
            <a:endParaRPr b="1" sz="1475">
              <a:solidFill>
                <a:srgbClr val="202124"/>
              </a:solidFill>
              <a:highlight>
                <a:srgbClr val="FFFFFF"/>
              </a:highlight>
            </a:endParaRPr>
          </a:p>
          <a:p>
            <a:pPr indent="-322262" lvl="1" marL="9144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Limited liability protection to shareholders, </a:t>
            </a:r>
            <a:endParaRPr sz="1475">
              <a:solidFill>
                <a:srgbClr val="202124"/>
              </a:solidFill>
              <a:highlight>
                <a:srgbClr val="FFFFFF"/>
              </a:highlight>
            </a:endParaRPr>
          </a:p>
          <a:p>
            <a:pPr indent="-322262" lvl="1" marL="9144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ability to raise equity funds, </a:t>
            </a:r>
            <a:endParaRPr sz="1475">
              <a:solidFill>
                <a:srgbClr val="202124"/>
              </a:solidFill>
              <a:highlight>
                <a:srgbClr val="FFFFFF"/>
              </a:highlight>
            </a:endParaRPr>
          </a:p>
          <a:p>
            <a:pPr indent="-322262" lvl="1" marL="914400" rtl="0" algn="l">
              <a:lnSpc>
                <a:spcPct val="130000"/>
              </a:lnSpc>
              <a:spcBef>
                <a:spcPts val="0"/>
              </a:spcBef>
              <a:spcAft>
                <a:spcPts val="0"/>
              </a:spcAft>
              <a:buClr>
                <a:srgbClr val="202124"/>
              </a:buClr>
              <a:buSzPts val="1475"/>
              <a:buChar char="○"/>
            </a:pPr>
            <a:r>
              <a:rPr lang="en" sz="1475">
                <a:solidFill>
                  <a:srgbClr val="202124"/>
                </a:solidFill>
                <a:highlight>
                  <a:srgbClr val="FFFFFF"/>
                </a:highlight>
              </a:rPr>
              <a:t>separate legal entity status </a:t>
            </a:r>
            <a:endParaRPr b="1" sz="1475">
              <a:solidFill>
                <a:srgbClr val="202124"/>
              </a:solidFill>
              <a:highlight>
                <a:srgbClr val="FFFFFF"/>
              </a:high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400"/>
              </a:spcBef>
              <a:spcAft>
                <a:spcPts val="0"/>
              </a:spcAft>
              <a:buClr>
                <a:schemeClr val="dk1"/>
              </a:buClr>
              <a:buSzPts val="1100"/>
              <a:buFont typeface="Arial"/>
              <a:buNone/>
            </a:pPr>
            <a:r>
              <a:rPr b="1" lang="en" sz="1700">
                <a:solidFill>
                  <a:schemeClr val="dk1"/>
                </a:solidFill>
                <a:highlight>
                  <a:srgbClr val="FFFFFF"/>
                </a:highlight>
              </a:rPr>
              <a:t>Minimum Requirement for Private Limited Company</a:t>
            </a:r>
            <a:endParaRPr b="1" sz="1700">
              <a:solidFill>
                <a:schemeClr val="dk1"/>
              </a:solidFill>
              <a:highlight>
                <a:srgbClr val="FFFFFF"/>
              </a:highlight>
            </a:endParaRPr>
          </a:p>
          <a:p>
            <a:pPr indent="-323850" lvl="0" marL="457200" rtl="0" algn="l">
              <a:lnSpc>
                <a:spcPct val="150000"/>
              </a:lnSpc>
              <a:spcBef>
                <a:spcPts val="1200"/>
              </a:spcBef>
              <a:spcAft>
                <a:spcPts val="0"/>
              </a:spcAft>
              <a:buClr>
                <a:schemeClr val="dk1"/>
              </a:buClr>
              <a:buSzPts val="1500"/>
              <a:buChar char="●"/>
            </a:pPr>
            <a:r>
              <a:rPr lang="en" sz="1500">
                <a:solidFill>
                  <a:schemeClr val="dk1"/>
                </a:solidFill>
                <a:highlight>
                  <a:srgbClr val="FFFFFF"/>
                </a:highlight>
              </a:rPr>
              <a:t>A minimum number of </a:t>
            </a:r>
            <a:r>
              <a:rPr b="1" lang="en" sz="1500">
                <a:solidFill>
                  <a:schemeClr val="dk1"/>
                </a:solidFill>
                <a:highlight>
                  <a:srgbClr val="FFFFFF"/>
                </a:highlight>
              </a:rPr>
              <a:t>two Directors</a:t>
            </a:r>
            <a:r>
              <a:rPr lang="en" sz="1500">
                <a:solidFill>
                  <a:schemeClr val="dk1"/>
                </a:solidFill>
                <a:highlight>
                  <a:srgbClr val="FFFFFF"/>
                </a:highlight>
              </a:rPr>
              <a:t> who are adults.</a:t>
            </a:r>
            <a:endParaRPr sz="1500">
              <a:solidFill>
                <a:schemeClr val="dk1"/>
              </a:solidFill>
              <a:highlight>
                <a:srgbClr val="FFFFFF"/>
              </a:highlight>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highlight>
                  <a:srgbClr val="FFFFFF"/>
                </a:highlight>
              </a:rPr>
              <a:t>One of the Directors of a Private Limited Company has to be an</a:t>
            </a:r>
            <a:r>
              <a:rPr b="1" lang="en" sz="1500">
                <a:solidFill>
                  <a:schemeClr val="dk1"/>
                </a:solidFill>
                <a:highlight>
                  <a:srgbClr val="FFFFFF"/>
                </a:highlight>
              </a:rPr>
              <a:t> Indian Citizen</a:t>
            </a:r>
            <a:r>
              <a:rPr lang="en" sz="1500">
                <a:solidFill>
                  <a:schemeClr val="dk1"/>
                </a:solidFill>
                <a:highlight>
                  <a:srgbClr val="FFFFFF"/>
                </a:highlight>
              </a:rPr>
              <a:t> and </a:t>
            </a:r>
            <a:r>
              <a:rPr b="1" lang="en" sz="1500">
                <a:solidFill>
                  <a:schemeClr val="dk1"/>
                </a:solidFill>
                <a:highlight>
                  <a:srgbClr val="FFFFFF"/>
                </a:highlight>
              </a:rPr>
              <a:t>Indian Resident</a:t>
            </a:r>
            <a:r>
              <a:rPr lang="en" sz="1500">
                <a:solidFill>
                  <a:schemeClr val="dk1"/>
                </a:solidFill>
                <a:highlight>
                  <a:srgbClr val="FFFFFF"/>
                </a:highlight>
              </a:rPr>
              <a:t>.</a:t>
            </a:r>
            <a:endParaRPr sz="1500">
              <a:solidFill>
                <a:schemeClr val="dk1"/>
              </a:solidFill>
              <a:highlight>
                <a:srgbClr val="FFFFFF"/>
              </a:highlight>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highlight>
                  <a:srgbClr val="FFFFFF"/>
                </a:highlight>
              </a:rPr>
              <a:t>The other Director(s) can be a Foreign National.</a:t>
            </a:r>
            <a:endParaRPr sz="1500">
              <a:solidFill>
                <a:schemeClr val="dk1"/>
              </a:solidFill>
              <a:highlight>
                <a:srgbClr val="FFFFFF"/>
              </a:highlight>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highlight>
                  <a:srgbClr val="FFFFFF"/>
                </a:highlight>
              </a:rPr>
              <a:t>It is also required to have </a:t>
            </a:r>
            <a:r>
              <a:rPr b="1" lang="en" sz="1500">
                <a:solidFill>
                  <a:schemeClr val="dk1"/>
                </a:solidFill>
                <a:highlight>
                  <a:srgbClr val="FFFFFF"/>
                </a:highlight>
              </a:rPr>
              <a:t>two Shareholders</a:t>
            </a:r>
            <a:r>
              <a:rPr lang="en" sz="1500">
                <a:solidFill>
                  <a:schemeClr val="dk1"/>
                </a:solidFill>
                <a:highlight>
                  <a:srgbClr val="FFFFFF"/>
                </a:highlight>
              </a:rPr>
              <a:t> of a company.</a:t>
            </a:r>
            <a:endParaRPr sz="1500">
              <a:solidFill>
                <a:schemeClr val="dk1"/>
              </a:solidFill>
              <a:highlight>
                <a:srgbClr val="FFFFFF"/>
              </a:highlight>
            </a:endParaRPr>
          </a:p>
          <a:p>
            <a:pPr indent="-323850" lvl="0" marL="457200" rtl="0" algn="l">
              <a:lnSpc>
                <a:spcPct val="150000"/>
              </a:lnSpc>
              <a:spcBef>
                <a:spcPts val="0"/>
              </a:spcBef>
              <a:spcAft>
                <a:spcPts val="0"/>
              </a:spcAft>
              <a:buClr>
                <a:schemeClr val="dk1"/>
              </a:buClr>
              <a:buSzPts val="1500"/>
              <a:buChar char="●"/>
            </a:pPr>
            <a:r>
              <a:rPr lang="en" sz="1500">
                <a:solidFill>
                  <a:schemeClr val="dk1"/>
                </a:solidFill>
                <a:highlight>
                  <a:srgbClr val="FFFFFF"/>
                </a:highlight>
              </a:rPr>
              <a:t>The Shareholders can be natural persons or an artificial legal entity.</a:t>
            </a:r>
            <a:endParaRPr sz="1500">
              <a:solidFill>
                <a:schemeClr val="dk1"/>
              </a:solidFill>
              <a:highlight>
                <a:srgbClr val="FFFFFF"/>
              </a:highlight>
            </a:endParaRPr>
          </a:p>
          <a:p>
            <a:pPr indent="0" lvl="0" marL="0" rtl="0" algn="l">
              <a:lnSpc>
                <a:spcPct val="115000"/>
              </a:lnSpc>
              <a:spcBef>
                <a:spcPts val="1200"/>
              </a:spcBef>
              <a:spcAft>
                <a:spcPts val="1200"/>
              </a:spcAft>
              <a:buSzPts val="1800"/>
              <a:buNone/>
            </a:pPr>
            <a:r>
              <a:t/>
            </a:r>
            <a:endParaRPr sz="22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2"/>
          <p:cNvSpPr txBox="1"/>
          <p:nvPr>
            <p:ph idx="1" type="body"/>
          </p:nvPr>
        </p:nvSpPr>
        <p:spPr>
          <a:xfrm>
            <a:off x="311700" y="126700"/>
            <a:ext cx="8520600" cy="48987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1400"/>
              </a:spcBef>
              <a:spcAft>
                <a:spcPts val="0"/>
              </a:spcAft>
              <a:buClr>
                <a:schemeClr val="dk1"/>
              </a:buClr>
              <a:buSzPts val="688"/>
              <a:buFont typeface="Arial"/>
              <a:buNone/>
            </a:pPr>
            <a:r>
              <a:rPr b="1" lang="en" sz="1212">
                <a:solidFill>
                  <a:schemeClr val="dk1"/>
                </a:solidFill>
                <a:highlight>
                  <a:srgbClr val="FFFFFF"/>
                </a:highlight>
              </a:rPr>
              <a:t>Advantages of Private Limited Company</a:t>
            </a:r>
            <a:endParaRPr b="1" sz="1212">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087">
                <a:solidFill>
                  <a:schemeClr val="dk1"/>
                </a:solidFill>
                <a:highlight>
                  <a:srgbClr val="FFFFFF"/>
                </a:highlight>
              </a:rPr>
              <a:t>No Minimum Capital</a:t>
            </a:r>
            <a:endParaRPr b="1" sz="10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087">
                <a:solidFill>
                  <a:schemeClr val="dk1"/>
                </a:solidFill>
                <a:highlight>
                  <a:srgbClr val="FFFFFF"/>
                </a:highlight>
              </a:rPr>
              <a:t>No minimum capital is required to form a Private Limited Company. A Private Limited Company can be registered with a mere sum of Rs. 10,000 as total Authorized Share capital.</a:t>
            </a:r>
            <a:endParaRPr sz="10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087">
                <a:solidFill>
                  <a:schemeClr val="dk1"/>
                </a:solidFill>
                <a:highlight>
                  <a:srgbClr val="FFFFFF"/>
                </a:highlight>
              </a:rPr>
              <a:t>Separate Legal Entity</a:t>
            </a:r>
            <a:endParaRPr b="1" sz="10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087">
                <a:solidFill>
                  <a:schemeClr val="dk1"/>
                </a:solidFill>
                <a:highlight>
                  <a:srgbClr val="FFFFFF"/>
                </a:highlight>
              </a:rPr>
              <a:t>A Private Limited Company is a separate legal identity in the court of the law, meaning assets and liabilities of the business are not the same as the assets and liabilities of the Directors. Both are counted as different. A Private Limited Company separates Management and Ownership and thus, managers are responsible for the company’s success and are also answerable for the company’s loss.</a:t>
            </a:r>
            <a:endParaRPr sz="10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087">
                <a:solidFill>
                  <a:schemeClr val="dk1"/>
                </a:solidFill>
                <a:highlight>
                  <a:srgbClr val="FFFFFF"/>
                </a:highlight>
              </a:rPr>
              <a:t>Limited Liability</a:t>
            </a:r>
            <a:endParaRPr b="1" sz="10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087">
                <a:solidFill>
                  <a:schemeClr val="dk1"/>
                </a:solidFill>
                <a:highlight>
                  <a:srgbClr val="FFFFFF"/>
                </a:highlight>
              </a:rPr>
              <a:t>If the company undergoes financial distress because of whatsoever reasons, the personal assets of members will not be used to pay the debts of the Company as the liability of the person is limited.</a:t>
            </a:r>
            <a:endParaRPr sz="1087">
              <a:solidFill>
                <a:schemeClr val="dk1"/>
              </a:solidFill>
              <a:highlight>
                <a:srgbClr val="FFFFFF"/>
              </a:highlight>
            </a:endParaRPr>
          </a:p>
          <a:p>
            <a:pPr indent="0" lvl="0" marL="0" rtl="0" algn="just">
              <a:lnSpc>
                <a:spcPct val="130000"/>
              </a:lnSpc>
              <a:spcBef>
                <a:spcPts val="0"/>
              </a:spcBef>
              <a:spcAft>
                <a:spcPts val="0"/>
              </a:spcAft>
              <a:buClr>
                <a:schemeClr val="dk1"/>
              </a:buClr>
              <a:buSzPts val="688"/>
              <a:buFont typeface="Arial"/>
              <a:buNone/>
            </a:pPr>
            <a:r>
              <a:rPr lang="en" sz="1087">
                <a:solidFill>
                  <a:schemeClr val="dk1"/>
                </a:solidFill>
                <a:highlight>
                  <a:srgbClr val="FFFFFF"/>
                </a:highlight>
              </a:rPr>
              <a:t> </a:t>
            </a:r>
            <a:endParaRPr sz="1087">
              <a:solidFill>
                <a:schemeClr val="dk1"/>
              </a:solidFill>
              <a:highlight>
                <a:srgbClr val="FFFFFF"/>
              </a:highlight>
            </a:endParaRPr>
          </a:p>
          <a:p>
            <a:pPr indent="0" lvl="0" marL="0" rtl="0" algn="just">
              <a:lnSpc>
                <a:spcPct val="130000"/>
              </a:lnSpc>
              <a:spcBef>
                <a:spcPts val="0"/>
              </a:spcBef>
              <a:spcAft>
                <a:spcPts val="0"/>
              </a:spcAft>
              <a:buClr>
                <a:schemeClr val="dk1"/>
              </a:buClr>
              <a:buSzPts val="688"/>
              <a:buFont typeface="Arial"/>
              <a:buNone/>
            </a:pPr>
            <a:r>
              <a:rPr lang="en" sz="1087">
                <a:solidFill>
                  <a:schemeClr val="dk1"/>
                </a:solidFill>
                <a:highlight>
                  <a:srgbClr val="FFFFFF"/>
                </a:highlight>
              </a:rPr>
              <a:t>For e.g. If a Private Limited Company takes any loan and is unable to pay off, the members are responsible to pay only that much how much they own towards their own shareholding i.e. the unpaid share value. Which means, if you have no balance payable towards the amount of shares you hold, you are not payable towards any debt payable by the company even if the debt/credit amount remains unpaid.</a:t>
            </a:r>
            <a:endParaRPr sz="10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087">
                <a:solidFill>
                  <a:schemeClr val="dk1"/>
                </a:solidFill>
                <a:highlight>
                  <a:srgbClr val="FFFFFF"/>
                </a:highlight>
              </a:rPr>
              <a:t>Fund Raising</a:t>
            </a:r>
            <a:endParaRPr b="1" sz="10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087">
                <a:solidFill>
                  <a:schemeClr val="dk1"/>
                </a:solidFill>
                <a:highlight>
                  <a:srgbClr val="FFFFFF"/>
                </a:highlight>
              </a:rPr>
              <a:t>A Private Limited Company in India is the only form of business except Public Limited Companies that can raise funds from the Venture Capitalists or Angel investors.</a:t>
            </a:r>
            <a:endParaRPr sz="1087">
              <a:solidFill>
                <a:schemeClr val="dk1"/>
              </a:solidFill>
              <a:highlight>
                <a:srgbClr val="FFFFFF"/>
              </a:highlight>
            </a:endParaRPr>
          </a:p>
          <a:p>
            <a:pPr indent="0" lvl="0" marL="0" rtl="0" algn="l">
              <a:lnSpc>
                <a:spcPct val="95000"/>
              </a:lnSpc>
              <a:spcBef>
                <a:spcPts val="0"/>
              </a:spcBef>
              <a:spcAft>
                <a:spcPts val="1200"/>
              </a:spcAft>
              <a:buSzPts val="688"/>
              <a:buNone/>
            </a:pPr>
            <a:r>
              <a:t/>
            </a:r>
            <a:endParaRPr sz="1525"/>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3"/>
          <p:cNvSpPr txBox="1"/>
          <p:nvPr>
            <p:ph idx="1" type="body"/>
          </p:nvPr>
        </p:nvSpPr>
        <p:spPr>
          <a:xfrm>
            <a:off x="311700" y="168925"/>
            <a:ext cx="8520600" cy="48225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95000"/>
              </a:lnSpc>
              <a:spcBef>
                <a:spcPts val="1200"/>
              </a:spcBef>
              <a:spcAft>
                <a:spcPts val="0"/>
              </a:spcAft>
              <a:buClr>
                <a:schemeClr val="dk1"/>
              </a:buClr>
              <a:buSzPts val="688"/>
              <a:buFont typeface="Arial"/>
              <a:buNone/>
            </a:pPr>
            <a:r>
              <a:rPr b="1" lang="en" sz="1187">
                <a:solidFill>
                  <a:schemeClr val="dk1"/>
                </a:solidFill>
                <a:highlight>
                  <a:srgbClr val="FFFFFF"/>
                </a:highlight>
              </a:rPr>
              <a:t>Free &amp; Easy transfer of shares</a:t>
            </a:r>
            <a:endParaRPr b="1" sz="11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187">
                <a:solidFill>
                  <a:schemeClr val="dk1"/>
                </a:solidFill>
                <a:highlight>
                  <a:srgbClr val="FFFFFF"/>
                </a:highlight>
              </a:rPr>
              <a:t>Shares of a company limited by shares are transferable by a shareholder at any other person. The transfer is easy as compared to the transfer of an interest in a business run as a proprietary concern or a partnership. Filing and signing a share transfer form and handing over the buyer of the shares along with share certificate can easily transfer shares.</a:t>
            </a:r>
            <a:endParaRPr sz="11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187">
                <a:solidFill>
                  <a:schemeClr val="dk1"/>
                </a:solidFill>
                <a:highlight>
                  <a:srgbClr val="FFFFFF"/>
                </a:highlight>
              </a:rPr>
              <a:t>Uninterrupted existence</a:t>
            </a:r>
            <a:endParaRPr b="1" sz="11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187">
                <a:solidFill>
                  <a:schemeClr val="dk1"/>
                </a:solidFill>
                <a:highlight>
                  <a:srgbClr val="FFFFFF"/>
                </a:highlight>
              </a:rPr>
              <a:t>A Private Limited Company has ‘Perpetual Succession’, that is continued or uninterrupted existence until it is legally dissolved. A company, being a separate legal person, is unaffected by the death or other departure of any member but continues to be in existence irrespective of the changes in membership. ‘Perpetual Succession’ is one of the most important characteristics of a company.</a:t>
            </a:r>
            <a:endParaRPr sz="11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187">
                <a:solidFill>
                  <a:schemeClr val="dk1"/>
                </a:solidFill>
                <a:highlight>
                  <a:srgbClr val="FFFFFF"/>
                </a:highlight>
              </a:rPr>
              <a:t>FDI Allowed</a:t>
            </a:r>
            <a:endParaRPr b="1" sz="11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187">
                <a:solidFill>
                  <a:schemeClr val="dk1"/>
                </a:solidFill>
                <a:highlight>
                  <a:srgbClr val="FFFFFF"/>
                </a:highlight>
              </a:rPr>
              <a:t>In Private Limited Company, 100% Foreign Direct Investment is allowed that means any foreign entity or foreign person can directly invest in a Private Limited Company.</a:t>
            </a:r>
            <a:endParaRPr sz="1187">
              <a:solidFill>
                <a:schemeClr val="dk1"/>
              </a:solidFill>
              <a:highlight>
                <a:srgbClr val="FFFFFF"/>
              </a:highlight>
            </a:endParaRPr>
          </a:p>
          <a:p>
            <a:pPr indent="0" lvl="0" marL="0" rtl="0" algn="l">
              <a:lnSpc>
                <a:spcPct val="95000"/>
              </a:lnSpc>
              <a:spcBef>
                <a:spcPts val="1200"/>
              </a:spcBef>
              <a:spcAft>
                <a:spcPts val="0"/>
              </a:spcAft>
              <a:buClr>
                <a:schemeClr val="dk1"/>
              </a:buClr>
              <a:buSzPts val="688"/>
              <a:buFont typeface="Arial"/>
              <a:buNone/>
            </a:pPr>
            <a:r>
              <a:rPr b="1" lang="en" sz="1187">
                <a:solidFill>
                  <a:schemeClr val="dk1"/>
                </a:solidFill>
                <a:highlight>
                  <a:srgbClr val="FFFFFF"/>
                </a:highlight>
              </a:rPr>
              <a:t>Builds Credibility</a:t>
            </a:r>
            <a:endParaRPr b="1" sz="1187">
              <a:solidFill>
                <a:schemeClr val="dk1"/>
              </a:solidFill>
              <a:highlight>
                <a:srgbClr val="FFFFFF"/>
              </a:highlight>
            </a:endParaRPr>
          </a:p>
          <a:p>
            <a:pPr indent="0" lvl="0" marL="0" rtl="0" algn="just">
              <a:lnSpc>
                <a:spcPct val="130000"/>
              </a:lnSpc>
              <a:spcBef>
                <a:spcPts val="200"/>
              </a:spcBef>
              <a:spcAft>
                <a:spcPts val="0"/>
              </a:spcAft>
              <a:buClr>
                <a:schemeClr val="dk1"/>
              </a:buClr>
              <a:buSzPts val="688"/>
              <a:buFont typeface="Arial"/>
              <a:buNone/>
            </a:pPr>
            <a:r>
              <a:rPr lang="en" sz="1187">
                <a:solidFill>
                  <a:schemeClr val="dk1"/>
                </a:solidFill>
                <a:highlight>
                  <a:srgbClr val="FFFFFF"/>
                </a:highlight>
              </a:rPr>
              <a:t>The particulars of the company are available on a public database. Which improves the credibility of the company as it makes it easy to authenticate the details</a:t>
            </a:r>
            <a:endParaRPr sz="1187">
              <a:solidFill>
                <a:schemeClr val="dk1"/>
              </a:solidFill>
              <a:highlight>
                <a:srgbClr val="FFFFFF"/>
              </a:highlight>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highlight>
                  <a:srgbClr val="FFFFFF"/>
                </a:highlight>
              </a:rPr>
              <a:t>Disadvantages of a Private Limited Company</a:t>
            </a:r>
            <a:endParaRPr b="1" sz="1300">
              <a:solidFill>
                <a:schemeClr val="dk1"/>
              </a:solidFill>
              <a:highlight>
                <a:srgbClr val="FFFFFF"/>
              </a:highlight>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highlight>
                  <a:srgbClr val="FFFFFF"/>
                </a:highlight>
              </a:rPr>
              <a:t>One of the main disadvantages of a Private Limited Company is that </a:t>
            </a:r>
            <a:r>
              <a:rPr b="1" lang="en" sz="1100">
                <a:solidFill>
                  <a:schemeClr val="dk1"/>
                </a:solidFill>
                <a:highlight>
                  <a:srgbClr val="FFFFFF"/>
                </a:highlight>
              </a:rPr>
              <a:t>it restricts the transfer ability of shares by its articles.</a:t>
            </a:r>
            <a:endParaRPr b="1" sz="1100">
              <a:solidFill>
                <a:schemeClr val="dk1"/>
              </a:solidFill>
              <a:highlight>
                <a:srgbClr val="FFFFFF"/>
              </a:highlight>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highlight>
                  <a:srgbClr val="FFFFFF"/>
                </a:highlight>
              </a:rPr>
              <a:t>In a Private Limited Company the </a:t>
            </a:r>
            <a:r>
              <a:rPr b="1" lang="en" sz="1100">
                <a:solidFill>
                  <a:schemeClr val="dk1"/>
                </a:solidFill>
                <a:highlight>
                  <a:srgbClr val="FFFFFF"/>
                </a:highlight>
              </a:rPr>
              <a:t>number of shareholders in any case cannot exceed 50</a:t>
            </a:r>
            <a:r>
              <a:rPr lang="en" sz="1100">
                <a:solidFill>
                  <a:schemeClr val="dk1"/>
                </a:solidFill>
                <a:highlight>
                  <a:srgbClr val="FFFFFF"/>
                </a:highlight>
              </a:rPr>
              <a:t>.</a:t>
            </a:r>
            <a:endParaRPr sz="1100">
              <a:solidFill>
                <a:schemeClr val="dk1"/>
              </a:solidFill>
              <a:highlight>
                <a:srgbClr val="FFFFFF"/>
              </a:highlight>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highlight>
                  <a:srgbClr val="FFFFFF"/>
                </a:highlight>
              </a:rPr>
              <a:t>Another disadvantage of Private Limited Company is that </a:t>
            </a:r>
            <a:r>
              <a:rPr b="1" lang="en" sz="1100">
                <a:solidFill>
                  <a:schemeClr val="dk1"/>
                </a:solidFill>
                <a:highlight>
                  <a:srgbClr val="FFFFFF"/>
                </a:highlight>
              </a:rPr>
              <a:t>it cannot issue prospectus to public.</a:t>
            </a:r>
            <a:endParaRPr b="1" sz="1100">
              <a:solidFill>
                <a:schemeClr val="dk1"/>
              </a:solidFill>
              <a:highlight>
                <a:srgbClr val="FFFFFF"/>
              </a:highlight>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highlight>
                  <a:srgbClr val="FFFFFF"/>
                </a:highlight>
              </a:rPr>
              <a:t>In stock exchange </a:t>
            </a:r>
            <a:r>
              <a:rPr b="1" lang="en" sz="1100">
                <a:solidFill>
                  <a:schemeClr val="dk1"/>
                </a:solidFill>
                <a:highlight>
                  <a:srgbClr val="FFFFFF"/>
                </a:highlight>
              </a:rPr>
              <a:t>shares cannot be quoted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44"/>
          <p:cNvPicPr preferRelativeResize="0"/>
          <p:nvPr/>
        </p:nvPicPr>
        <p:blipFill rotWithShape="1">
          <a:blip r:embed="rId3">
            <a:alphaModFix/>
          </a:blip>
          <a:srcRect b="0" l="0" r="0" t="0"/>
          <a:stretch/>
        </p:blipFill>
        <p:spPr>
          <a:xfrm>
            <a:off x="2196900" y="65200"/>
            <a:ext cx="4635025" cy="499355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311700" y="445025"/>
            <a:ext cx="41307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LLP - </a:t>
            </a:r>
            <a:r>
              <a:rPr b="1" lang="en" sz="1700">
                <a:solidFill>
                  <a:srgbClr val="333333"/>
                </a:solidFill>
                <a:highlight>
                  <a:schemeClr val="lt1"/>
                </a:highlight>
              </a:rPr>
              <a:t>Limited Liability Partnership</a:t>
            </a:r>
            <a:endParaRPr/>
          </a:p>
        </p:txBody>
      </p:sp>
      <p:pic>
        <p:nvPicPr>
          <p:cNvPr id="303" name="Google Shape;303;p45"/>
          <p:cNvPicPr preferRelativeResize="0"/>
          <p:nvPr/>
        </p:nvPicPr>
        <p:blipFill rotWithShape="1">
          <a:blip r:embed="rId3">
            <a:alphaModFix/>
          </a:blip>
          <a:srcRect b="0" l="0" r="0" t="0"/>
          <a:stretch/>
        </p:blipFill>
        <p:spPr>
          <a:xfrm>
            <a:off x="4259975" y="217363"/>
            <a:ext cx="4762500" cy="48101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1800"/>
              </a:spcBef>
              <a:spcAft>
                <a:spcPts val="400"/>
              </a:spcAft>
              <a:buSzPts val="2800"/>
              <a:buNone/>
            </a:pPr>
            <a:r>
              <a:rPr b="1" lang="en" sz="1700">
                <a:solidFill>
                  <a:srgbClr val="333333"/>
                </a:solidFill>
                <a:highlight>
                  <a:schemeClr val="lt1"/>
                </a:highlight>
              </a:rPr>
              <a:t>3. Limited Liability Partnership (LLP)</a:t>
            </a:r>
            <a:endParaRPr b="1" sz="1700">
              <a:solidFill>
                <a:srgbClr val="333333"/>
              </a:solidFill>
              <a:highlight>
                <a:srgbClr val="FFFFFF"/>
              </a:highlight>
            </a:endParaRPr>
          </a:p>
        </p:txBody>
      </p:sp>
      <p:sp>
        <p:nvSpPr>
          <p:cNvPr id="309" name="Google Shape;309;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An LLP is a legal entity available in </a:t>
            </a:r>
            <a:r>
              <a:rPr lang="en" sz="1500">
                <a:solidFill>
                  <a:srgbClr val="FF0000"/>
                </a:solidFill>
                <a:highlight>
                  <a:srgbClr val="FFFFFF"/>
                </a:highlight>
              </a:rPr>
              <a:t>some states</a:t>
            </a:r>
            <a:r>
              <a:rPr lang="en" sz="1500">
                <a:solidFill>
                  <a:srgbClr val="333333"/>
                </a:solidFill>
                <a:highlight>
                  <a:srgbClr val="FFFFFF"/>
                </a:highlight>
              </a:rPr>
              <a:t> to provide the </a:t>
            </a:r>
            <a:r>
              <a:rPr lang="en" sz="1500">
                <a:solidFill>
                  <a:srgbClr val="FF0000"/>
                </a:solidFill>
                <a:highlight>
                  <a:srgbClr val="FFFFFF"/>
                </a:highlight>
              </a:rPr>
              <a:t>simplicity and pass-through taxation of a partnership while limiting liability for the partners</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In addition to a </a:t>
            </a:r>
            <a:r>
              <a:rPr lang="en" sz="1500">
                <a:solidFill>
                  <a:srgbClr val="FF0000"/>
                </a:solidFill>
                <a:highlight>
                  <a:srgbClr val="FFFFFF"/>
                </a:highlight>
                <a:uFill>
                  <a:noFill/>
                </a:uFill>
                <a:hlinkClick r:id="rId3">
                  <a:extLst>
                    <a:ext uri="{A12FA001-AC4F-418D-AE19-62706E023703}">
                      <ahyp:hlinkClr val="tx"/>
                    </a:ext>
                  </a:extLst>
                </a:hlinkClick>
              </a:rPr>
              <a:t>formal operating agreement</a:t>
            </a:r>
            <a:r>
              <a:rPr lang="en" sz="1500">
                <a:solidFill>
                  <a:srgbClr val="FF0000"/>
                </a:solidFill>
                <a:highlight>
                  <a:srgbClr val="FFFFFF"/>
                </a:highlight>
              </a:rPr>
              <a:t> among partners, LLPs generally require registration with the secretary of state.</a:t>
            </a:r>
            <a:endParaRPr sz="1500">
              <a:solidFill>
                <a:srgbClr val="FF0000"/>
              </a:solidFill>
              <a:highlight>
                <a:srgbClr val="FFFFFF"/>
              </a:highlight>
            </a:endParaRPr>
          </a:p>
          <a:p>
            <a:pPr indent="0" lvl="0" marL="457200" rtl="0" algn="l">
              <a:lnSpc>
                <a:spcPct val="115000"/>
              </a:lnSpc>
              <a:spcBef>
                <a:spcPts val="1200"/>
              </a:spcBef>
              <a:spcAft>
                <a:spcPts val="0"/>
              </a:spcAft>
              <a:buSzPts val="1800"/>
              <a:buNone/>
            </a:pPr>
            <a:r>
              <a:t/>
            </a:r>
            <a:endParaRPr sz="1500">
              <a:solidFill>
                <a:srgbClr val="333333"/>
              </a:solidFill>
              <a:highlight>
                <a:srgbClr val="FFFFFF"/>
              </a:highlight>
            </a:endParaRPr>
          </a:p>
          <a:p>
            <a:pPr indent="-323850" lvl="0" marL="457200" rtl="0" algn="l">
              <a:lnSpc>
                <a:spcPct val="115000"/>
              </a:lnSpc>
              <a:spcBef>
                <a:spcPts val="1200"/>
              </a:spcBef>
              <a:spcAft>
                <a:spcPts val="0"/>
              </a:spcAft>
              <a:buClr>
                <a:srgbClr val="333333"/>
              </a:buClr>
              <a:buSzPts val="1500"/>
              <a:buChar char="●"/>
            </a:pPr>
            <a:r>
              <a:rPr lang="en" sz="1500">
                <a:solidFill>
                  <a:srgbClr val="333333"/>
                </a:solidFill>
                <a:highlight>
                  <a:srgbClr val="FFFFFF"/>
                </a:highlight>
              </a:rPr>
              <a:t>Where available, they are a popular type of business entity with </a:t>
            </a:r>
            <a:r>
              <a:rPr lang="en" sz="1500">
                <a:solidFill>
                  <a:srgbClr val="FF0000"/>
                </a:solidFill>
                <a:highlight>
                  <a:srgbClr val="FFFFFF"/>
                </a:highlight>
              </a:rPr>
              <a:t>professionals such as doctors, lawyers, accountants, architects, and engineers.</a:t>
            </a:r>
            <a:endParaRPr sz="1500">
              <a:solidFill>
                <a:srgbClr val="FF0000"/>
              </a:solidFill>
              <a:highlight>
                <a:srgbClr val="FFFFFF"/>
              </a:highlight>
            </a:endParaRPr>
          </a:p>
          <a:p>
            <a:pPr indent="0" lvl="0" marL="0" rtl="0" algn="l">
              <a:lnSpc>
                <a:spcPct val="133000"/>
              </a:lnSpc>
              <a:spcBef>
                <a:spcPts val="1400"/>
              </a:spcBef>
              <a:spcAft>
                <a:spcPts val="0"/>
              </a:spcAft>
              <a:buClr>
                <a:schemeClr val="dk1"/>
              </a:buClr>
              <a:buSzPts val="1100"/>
              <a:buFont typeface="Arial"/>
              <a:buNone/>
            </a:pPr>
            <a:r>
              <a:t/>
            </a:r>
            <a:endParaRPr b="1" sz="1600">
              <a:solidFill>
                <a:srgbClr val="333333"/>
              </a:solidFill>
              <a:highlight>
                <a:srgbClr val="FFFFFF"/>
              </a:highlight>
            </a:endParaRPr>
          </a:p>
          <a:p>
            <a:pPr indent="0" lvl="0" marL="0" rtl="0" algn="l">
              <a:lnSpc>
                <a:spcPct val="115000"/>
              </a:lnSpc>
              <a:spcBef>
                <a:spcPts val="400"/>
              </a:spcBef>
              <a:spcAft>
                <a:spcPts val="1200"/>
              </a:spcAft>
              <a:buSzPts val="1800"/>
              <a:buNone/>
            </a:pPr>
            <a:r>
              <a:t/>
            </a:r>
            <a:endParaRPr sz="21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7"/>
          <p:cNvSpPr txBox="1"/>
          <p:nvPr>
            <p:ph idx="1" type="body"/>
          </p:nvPr>
        </p:nvSpPr>
        <p:spPr>
          <a:xfrm>
            <a:off x="360700" y="202700"/>
            <a:ext cx="8520600" cy="46263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600">
                <a:solidFill>
                  <a:srgbClr val="333333"/>
                </a:solidFill>
                <a:highlight>
                  <a:srgbClr val="FFFFFF"/>
                </a:highlight>
              </a:rPr>
              <a:t>Advantages of an LLP</a:t>
            </a:r>
            <a:endParaRPr b="1" sz="16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500">
                <a:solidFill>
                  <a:srgbClr val="333333"/>
                </a:solidFill>
                <a:highlight>
                  <a:srgbClr val="FFFFFF"/>
                </a:highlight>
              </a:rPr>
              <a:t>LLPs provide their owners with many advantages, including:</a:t>
            </a:r>
            <a:endParaRPr sz="1500">
              <a:solidFill>
                <a:srgbClr val="333333"/>
              </a:solidFill>
              <a:highlight>
                <a:srgbClr val="FFFFFF"/>
              </a:highlight>
            </a:endParaRPr>
          </a:p>
          <a:p>
            <a:pPr indent="-323850" lvl="0" marL="457200" rtl="0" algn="l">
              <a:lnSpc>
                <a:spcPct val="115000"/>
              </a:lnSpc>
              <a:spcBef>
                <a:spcPts val="1200"/>
              </a:spcBef>
              <a:spcAft>
                <a:spcPts val="0"/>
              </a:spcAft>
              <a:buClr>
                <a:srgbClr val="333333"/>
              </a:buClr>
              <a:buSzPts val="1500"/>
              <a:buChar char="●"/>
            </a:pPr>
            <a:r>
              <a:rPr b="1" lang="en" sz="1500">
                <a:solidFill>
                  <a:srgbClr val="333333"/>
                </a:solidFill>
                <a:highlight>
                  <a:srgbClr val="FFFFFF"/>
                </a:highlight>
              </a:rPr>
              <a:t>Limited liability:</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Like an LLC, an </a:t>
            </a:r>
            <a:r>
              <a:rPr lang="en" sz="1500">
                <a:solidFill>
                  <a:srgbClr val="FF0000"/>
                </a:solidFill>
                <a:highlight>
                  <a:srgbClr val="FFFFFF"/>
                </a:highlight>
              </a:rPr>
              <a:t>LLP is a separate legal entity with its own assets and obligations</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This </a:t>
            </a:r>
            <a:r>
              <a:rPr lang="en" sz="1500">
                <a:solidFill>
                  <a:srgbClr val="FF0000"/>
                </a:solidFill>
                <a:highlight>
                  <a:srgbClr val="FFFFFF"/>
                </a:highlight>
              </a:rPr>
              <a:t>protects partners from personal liability for legal and financial claims against the firm,</a:t>
            </a:r>
            <a:r>
              <a:rPr lang="en" sz="1500">
                <a:solidFill>
                  <a:srgbClr val="333333"/>
                </a:solidFill>
                <a:highlight>
                  <a:srgbClr val="FFFFFF"/>
                </a:highlight>
              </a:rPr>
              <a:t> although the </a:t>
            </a:r>
            <a:r>
              <a:rPr lang="en" sz="1500">
                <a:solidFill>
                  <a:srgbClr val="FF0000"/>
                </a:solidFill>
                <a:highlight>
                  <a:srgbClr val="FFFFFF"/>
                </a:highlight>
              </a:rPr>
              <a:t>degree of protection varies by state</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Generally, the </a:t>
            </a:r>
            <a:r>
              <a:rPr lang="en" sz="1500">
                <a:solidFill>
                  <a:srgbClr val="FF0000"/>
                </a:solidFill>
                <a:highlight>
                  <a:srgbClr val="FFFFFF"/>
                </a:highlight>
              </a:rPr>
              <a:t>partners’ liability is limited to their investments in the firm</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Partners may still be </a:t>
            </a:r>
            <a:r>
              <a:rPr lang="en" sz="1500">
                <a:solidFill>
                  <a:srgbClr val="FF0000"/>
                </a:solidFill>
                <a:highlight>
                  <a:srgbClr val="FFFFFF"/>
                </a:highlight>
              </a:rPr>
              <a:t>liable for their own personal errors and misconduct</a:t>
            </a:r>
            <a:r>
              <a:rPr lang="en" sz="1500">
                <a:solidFill>
                  <a:srgbClr val="333333"/>
                </a:solidFill>
                <a:highlight>
                  <a:srgbClr val="FFFFFF"/>
                </a:highlight>
              </a:rPr>
              <a:t>, so </a:t>
            </a:r>
            <a:r>
              <a:rPr lang="en" sz="1500">
                <a:solidFill>
                  <a:srgbClr val="FF0000"/>
                </a:solidFill>
                <a:highlight>
                  <a:srgbClr val="FFFFFF"/>
                </a:highlight>
              </a:rPr>
              <a:t>liability insurance is generally still required.</a:t>
            </a:r>
            <a:endParaRPr sz="1500">
              <a:solidFill>
                <a:srgbClr val="FF0000"/>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b="1" lang="en" sz="1500">
                <a:solidFill>
                  <a:srgbClr val="333333"/>
                </a:solidFill>
                <a:highlight>
                  <a:srgbClr val="FFFFFF"/>
                </a:highlight>
              </a:rPr>
              <a:t>Ownership and control:</a:t>
            </a:r>
            <a:r>
              <a:rPr lang="en" sz="1500">
                <a:solidFill>
                  <a:srgbClr val="333333"/>
                </a:solidFill>
                <a:highlight>
                  <a:srgbClr val="FFFFFF"/>
                </a:highlight>
              </a:rPr>
              <a:t> Like partnerships, LLPs </a:t>
            </a:r>
            <a:r>
              <a:rPr lang="en" sz="1500">
                <a:solidFill>
                  <a:srgbClr val="FF0000"/>
                </a:solidFill>
                <a:highlight>
                  <a:srgbClr val="FFFFFF"/>
                </a:highlight>
              </a:rPr>
              <a:t>allow owners to actively participate in the business and control how it is run</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b="1" lang="en" sz="1500">
                <a:solidFill>
                  <a:srgbClr val="333333"/>
                </a:solidFill>
                <a:highlight>
                  <a:srgbClr val="FFFFFF"/>
                </a:highlight>
              </a:rPr>
              <a:t>Tax options:</a:t>
            </a:r>
            <a:r>
              <a:rPr lang="en" sz="1500">
                <a:solidFill>
                  <a:srgbClr val="333333"/>
                </a:solidFill>
                <a:highlight>
                  <a:srgbClr val="FFFFFF"/>
                </a:highlight>
              </a:rPr>
              <a:t> LLPs may be considered pass-through entities, which can be advantageous for owners, particularly with the </a:t>
            </a:r>
            <a:r>
              <a:rPr lang="en" sz="1500">
                <a:solidFill>
                  <a:srgbClr val="FF0000"/>
                </a:solidFill>
                <a:highlight>
                  <a:srgbClr val="FFFFFF"/>
                </a:highlight>
              </a:rPr>
              <a:t>20% QBI deduction</a:t>
            </a:r>
            <a:r>
              <a:rPr lang="en" sz="1500">
                <a:solidFill>
                  <a:srgbClr val="333333"/>
                </a:solidFill>
                <a:highlight>
                  <a:srgbClr val="FFFFFF"/>
                </a:highlight>
              </a:rPr>
              <a:t>. Their tax treatment varies by state, however.</a:t>
            </a:r>
            <a:endParaRPr sz="15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1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33000"/>
              </a:lnSpc>
              <a:spcBef>
                <a:spcPts val="1400"/>
              </a:spcBef>
              <a:spcAft>
                <a:spcPts val="0"/>
              </a:spcAft>
              <a:buClr>
                <a:schemeClr val="dk1"/>
              </a:buClr>
              <a:buSzPts val="1100"/>
              <a:buFont typeface="Arial"/>
              <a:buNone/>
            </a:pPr>
            <a:r>
              <a:rPr b="1" lang="en" sz="1600">
                <a:solidFill>
                  <a:srgbClr val="333333"/>
                </a:solidFill>
                <a:highlight>
                  <a:srgbClr val="FFFFFF"/>
                </a:highlight>
              </a:rPr>
              <a:t>Disadvantages of an LLP</a:t>
            </a:r>
            <a:endParaRPr b="1" sz="16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500">
                <a:solidFill>
                  <a:srgbClr val="333333"/>
                </a:solidFill>
                <a:highlight>
                  <a:srgbClr val="FFFFFF"/>
                </a:highlight>
              </a:rPr>
              <a:t>Some limitations of LLPs include:</a:t>
            </a:r>
            <a:endParaRPr sz="1500">
              <a:solidFill>
                <a:srgbClr val="333333"/>
              </a:solidFill>
              <a:highlight>
                <a:srgbClr val="FFFFFF"/>
              </a:highlight>
            </a:endParaRPr>
          </a:p>
          <a:p>
            <a:pPr indent="-323850" lvl="0" marL="457200" rtl="0" algn="l">
              <a:lnSpc>
                <a:spcPct val="115000"/>
              </a:lnSpc>
              <a:spcBef>
                <a:spcPts val="1200"/>
              </a:spcBef>
              <a:spcAft>
                <a:spcPts val="0"/>
              </a:spcAft>
              <a:buClr>
                <a:srgbClr val="333333"/>
              </a:buClr>
              <a:buSzPts val="1500"/>
              <a:buChar char="●"/>
            </a:pPr>
            <a:r>
              <a:rPr b="1" lang="en" sz="1500">
                <a:solidFill>
                  <a:srgbClr val="333333"/>
                </a:solidFill>
                <a:highlight>
                  <a:srgbClr val="FFFFFF"/>
                </a:highlight>
              </a:rPr>
              <a:t>Limited availability:</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LLPs are not available in every state, and they may only </a:t>
            </a:r>
            <a:r>
              <a:rPr lang="en" sz="1500">
                <a:solidFill>
                  <a:srgbClr val="FF0000"/>
                </a:solidFill>
                <a:highlight>
                  <a:srgbClr val="FFFFFF"/>
                </a:highlight>
              </a:rPr>
              <a:t>be available to certain types of businesses.</a:t>
            </a:r>
            <a:endParaRPr sz="1500">
              <a:solidFill>
                <a:srgbClr val="FF0000"/>
              </a:solidFill>
              <a:highlight>
                <a:srgbClr val="FFFFFF"/>
              </a:highlight>
            </a:endParaRPr>
          </a:p>
          <a:p>
            <a:pPr indent="0" lvl="0" marL="914400" rtl="0" algn="l">
              <a:lnSpc>
                <a:spcPct val="115000"/>
              </a:lnSpc>
              <a:spcBef>
                <a:spcPts val="900"/>
              </a:spcBef>
              <a:spcAft>
                <a:spcPts val="0"/>
              </a:spcAft>
              <a:buSzPts val="1800"/>
              <a:buNone/>
            </a:pPr>
            <a:r>
              <a:t/>
            </a:r>
            <a:endParaRPr sz="1500">
              <a:solidFill>
                <a:srgbClr val="FF0000"/>
              </a:solidFill>
              <a:highlight>
                <a:srgbClr val="FFFFFF"/>
              </a:highlight>
            </a:endParaRPr>
          </a:p>
          <a:p>
            <a:pPr indent="-323850" lvl="0" marL="457200" rtl="0" algn="l">
              <a:lnSpc>
                <a:spcPct val="115000"/>
              </a:lnSpc>
              <a:spcBef>
                <a:spcPts val="900"/>
              </a:spcBef>
              <a:spcAft>
                <a:spcPts val="0"/>
              </a:spcAft>
              <a:buClr>
                <a:srgbClr val="333333"/>
              </a:buClr>
              <a:buSzPts val="1500"/>
              <a:buChar char="●"/>
            </a:pPr>
            <a:r>
              <a:rPr b="1" lang="en" sz="1500">
                <a:solidFill>
                  <a:srgbClr val="333333"/>
                </a:solidFill>
                <a:highlight>
                  <a:srgbClr val="FFFFFF"/>
                </a:highlight>
              </a:rPr>
              <a:t>Increased complexity:</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15000"/>
              </a:lnSpc>
              <a:spcBef>
                <a:spcPts val="0"/>
              </a:spcBef>
              <a:spcAft>
                <a:spcPts val="0"/>
              </a:spcAft>
              <a:buClr>
                <a:schemeClr val="dk1"/>
              </a:buClr>
              <a:buSzPts val="1500"/>
              <a:buAutoNum type="alphaLcPeriod"/>
            </a:pPr>
            <a:r>
              <a:rPr lang="en" sz="1500">
                <a:solidFill>
                  <a:srgbClr val="333333"/>
                </a:solidFill>
                <a:highlight>
                  <a:srgbClr val="FFFFFF"/>
                </a:highlight>
              </a:rPr>
              <a:t>Because LLPs are treated differently in different states, </a:t>
            </a:r>
            <a:r>
              <a:rPr lang="en" sz="1500">
                <a:solidFill>
                  <a:srgbClr val="FF0000"/>
                </a:solidFill>
                <a:highlight>
                  <a:srgbClr val="FFFFFF"/>
                </a:highlight>
              </a:rPr>
              <a:t>partners will need to research their state requirements and tax laws thoroughly </a:t>
            </a:r>
            <a:r>
              <a:rPr lang="en" sz="1500">
                <a:solidFill>
                  <a:srgbClr val="333333"/>
                </a:solidFill>
                <a:highlight>
                  <a:srgbClr val="FFFFFF"/>
                </a:highlight>
              </a:rPr>
              <a:t>before choosing this structure.</a:t>
            </a:r>
            <a:endParaRPr sz="21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LLC</a:t>
            </a:r>
            <a:endParaRPr/>
          </a:p>
        </p:txBody>
      </p:sp>
      <p:pic>
        <p:nvPicPr>
          <p:cNvPr id="325" name="Google Shape;325;p49"/>
          <p:cNvPicPr preferRelativeResize="0"/>
          <p:nvPr/>
        </p:nvPicPr>
        <p:blipFill rotWithShape="1">
          <a:blip r:embed="rId3">
            <a:alphaModFix/>
          </a:blip>
          <a:srcRect b="0" l="0" r="0" t="0"/>
          <a:stretch/>
        </p:blipFill>
        <p:spPr>
          <a:xfrm>
            <a:off x="2428875" y="428625"/>
            <a:ext cx="4286250" cy="4286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5"/>
          <p:cNvSpPr txBox="1"/>
          <p:nvPr>
            <p:ph idx="1" type="body"/>
          </p:nvPr>
        </p:nvSpPr>
        <p:spPr>
          <a:xfrm>
            <a:off x="311700" y="616550"/>
            <a:ext cx="8520600" cy="43413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0"/>
              </a:spcAft>
              <a:buClr>
                <a:schemeClr val="dk1"/>
              </a:buClr>
              <a:buSzPts val="1100"/>
              <a:buFont typeface="Arial"/>
              <a:buNone/>
            </a:pPr>
            <a:r>
              <a:rPr b="1" lang="en" sz="1900">
                <a:solidFill>
                  <a:schemeClr val="dk1"/>
                </a:solidFill>
                <a:highlight>
                  <a:srgbClr val="FFFFFF"/>
                </a:highlight>
              </a:rPr>
              <a:t>Examples Scalable Startup Entrepreneurship</a:t>
            </a:r>
            <a:endParaRPr b="1" sz="1900">
              <a:solidFill>
                <a:schemeClr val="dk1"/>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en" sz="1793">
                <a:solidFill>
                  <a:schemeClr val="dk1"/>
                </a:solidFill>
                <a:highlight>
                  <a:srgbClr val="FFFFFF"/>
                </a:highlight>
              </a:rPr>
              <a:t>There are many examples of scalable startup entrepreneurship that are given below</a:t>
            </a:r>
            <a:endParaRPr sz="1793">
              <a:solidFill>
                <a:schemeClr val="dk1"/>
              </a:solidFill>
              <a:highlight>
                <a:srgbClr val="FFFFFF"/>
              </a:highlight>
            </a:endParaRPr>
          </a:p>
          <a:p>
            <a:pPr indent="-342480" lvl="0" marL="901700" rtl="0" algn="l">
              <a:lnSpc>
                <a:spcPct val="115000"/>
              </a:lnSpc>
              <a:spcBef>
                <a:spcPts val="1800"/>
              </a:spcBef>
              <a:spcAft>
                <a:spcPts val="0"/>
              </a:spcAft>
              <a:buClr>
                <a:srgbClr val="555555"/>
              </a:buClr>
              <a:buSzPts val="1793"/>
              <a:buAutoNum type="arabicPeriod"/>
            </a:pPr>
            <a:r>
              <a:rPr b="1" lang="en" sz="1793">
                <a:solidFill>
                  <a:schemeClr val="dk1"/>
                </a:solidFill>
                <a:highlight>
                  <a:srgbClr val="FFFFFF"/>
                </a:highlight>
              </a:rPr>
              <a:t>Facebook</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Twitter</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Instagram</a:t>
            </a:r>
            <a:endParaRPr b="1" sz="1843">
              <a:solidFill>
                <a:srgbClr val="202124"/>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843">
                <a:solidFill>
                  <a:srgbClr val="202124"/>
                </a:solidFill>
                <a:highlight>
                  <a:srgbClr val="FFFFFF"/>
                </a:highlight>
              </a:rPr>
              <a:t>Google, </a:t>
            </a:r>
            <a:endParaRPr b="1" sz="1843">
              <a:solidFill>
                <a:srgbClr val="202124"/>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843">
                <a:solidFill>
                  <a:srgbClr val="202124"/>
                </a:solidFill>
                <a:highlight>
                  <a:srgbClr val="FFFFFF"/>
                </a:highlight>
              </a:rPr>
              <a:t>Skype</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Any Online store like amazon, flipkart</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rgbClr val="555555"/>
                </a:solidFill>
                <a:highlight>
                  <a:srgbClr val="FFFFFF"/>
                </a:highlight>
              </a:rPr>
              <a:t>McDonald’s</a:t>
            </a:r>
            <a:endParaRPr b="1" sz="1793">
              <a:solidFill>
                <a:srgbClr val="555555"/>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Any coffee shop can be scalable like CCD</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Any Lawn Business.</a:t>
            </a:r>
            <a:endParaRPr b="1" sz="1793">
              <a:solidFill>
                <a:schemeClr val="dk1"/>
              </a:solidFill>
              <a:highlight>
                <a:srgbClr val="FFFFFF"/>
              </a:highlight>
            </a:endParaRPr>
          </a:p>
          <a:p>
            <a:pPr indent="-342480" lvl="0" marL="901700" rtl="0" algn="l">
              <a:lnSpc>
                <a:spcPct val="115000"/>
              </a:lnSpc>
              <a:spcBef>
                <a:spcPts val="0"/>
              </a:spcBef>
              <a:spcAft>
                <a:spcPts val="0"/>
              </a:spcAft>
              <a:buClr>
                <a:srgbClr val="555555"/>
              </a:buClr>
              <a:buSzPts val="1793"/>
              <a:buAutoNum type="arabicPeriod"/>
            </a:pPr>
            <a:r>
              <a:rPr b="1" lang="en" sz="1793">
                <a:solidFill>
                  <a:schemeClr val="dk1"/>
                </a:solidFill>
                <a:highlight>
                  <a:srgbClr val="FFFFFF"/>
                </a:highlight>
              </a:rPr>
              <a:t>Household items business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1800"/>
              </a:spcBef>
              <a:spcAft>
                <a:spcPts val="400"/>
              </a:spcAft>
              <a:buSzPts val="2800"/>
              <a:buNone/>
            </a:pPr>
            <a:r>
              <a:rPr b="1" lang="en" sz="1700">
                <a:solidFill>
                  <a:srgbClr val="333333"/>
                </a:solidFill>
                <a:highlight>
                  <a:schemeClr val="lt1"/>
                </a:highlight>
              </a:rPr>
              <a:t>4. Limited Liability Company (LLC)</a:t>
            </a:r>
            <a:endParaRPr b="1" sz="1700">
              <a:solidFill>
                <a:srgbClr val="333333"/>
              </a:solidFill>
              <a:highlight>
                <a:srgbClr val="FFFFFF"/>
              </a:highlight>
            </a:endParaRPr>
          </a:p>
        </p:txBody>
      </p:sp>
      <p:sp>
        <p:nvSpPr>
          <p:cNvPr id="331" name="Google Shape;331;p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en" sz="1400">
                <a:solidFill>
                  <a:srgbClr val="333333"/>
                </a:solidFill>
                <a:highlight>
                  <a:srgbClr val="FFFFFF"/>
                </a:highlight>
              </a:rPr>
              <a:t>An LLC is a </a:t>
            </a:r>
            <a:r>
              <a:rPr lang="en" sz="1400">
                <a:solidFill>
                  <a:srgbClr val="FF0000"/>
                </a:solidFill>
                <a:highlight>
                  <a:srgbClr val="FFFFFF"/>
                </a:highlight>
              </a:rPr>
              <a:t>legal entity formed by creating an </a:t>
            </a:r>
            <a:r>
              <a:rPr lang="en" sz="1400">
                <a:solidFill>
                  <a:srgbClr val="FF0000"/>
                </a:solidFill>
                <a:highlight>
                  <a:srgbClr val="FFFFFF"/>
                </a:highlight>
                <a:uFill>
                  <a:noFill/>
                </a:uFill>
                <a:hlinkClick r:id="rId3">
                  <a:extLst>
                    <a:ext uri="{A12FA001-AC4F-418D-AE19-62706E023703}">
                      <ahyp:hlinkClr val="tx"/>
                    </a:ext>
                  </a:extLst>
                </a:hlinkClick>
              </a:rPr>
              <a:t>LLC operating agreement</a:t>
            </a:r>
            <a:r>
              <a:rPr lang="en" sz="1400">
                <a:solidFill>
                  <a:srgbClr val="FF0000"/>
                </a:solidFill>
                <a:highlight>
                  <a:srgbClr val="FFFFFF"/>
                </a:highlight>
              </a:rPr>
              <a:t> and filing articles of organization with the secretary of state</a:t>
            </a:r>
            <a:r>
              <a:rPr lang="en" sz="1400">
                <a:solidFill>
                  <a:srgbClr val="333333"/>
                </a:solidFill>
                <a:highlight>
                  <a:srgbClr val="FFFFFF"/>
                </a:highlight>
              </a:rPr>
              <a:t>. </a:t>
            </a:r>
            <a:endParaRPr sz="1400">
              <a:solidFill>
                <a:srgbClr val="333333"/>
              </a:solidFill>
              <a:highlight>
                <a:srgbClr val="FFFFFF"/>
              </a:highlight>
            </a:endParaRPr>
          </a:p>
          <a:p>
            <a:pPr indent="-317500" lvl="0" marL="457200" rtl="0" algn="l">
              <a:lnSpc>
                <a:spcPct val="150000"/>
              </a:lnSpc>
              <a:spcBef>
                <a:spcPts val="0"/>
              </a:spcBef>
              <a:spcAft>
                <a:spcPts val="0"/>
              </a:spcAft>
              <a:buSzPts val="1400"/>
              <a:buChar char="●"/>
            </a:pPr>
            <a:r>
              <a:rPr lang="en" sz="1400">
                <a:solidFill>
                  <a:srgbClr val="333333"/>
                </a:solidFill>
                <a:highlight>
                  <a:srgbClr val="FFFFFF"/>
                </a:highlight>
              </a:rPr>
              <a:t>LLCs allow business owners to retain some of the advantages of sole proprietorship </a:t>
            </a:r>
            <a:endParaRPr sz="1400">
              <a:solidFill>
                <a:srgbClr val="333333"/>
              </a:solidFill>
              <a:highlight>
                <a:srgbClr val="FFFFFF"/>
              </a:highlight>
            </a:endParaRPr>
          </a:p>
          <a:p>
            <a:pPr indent="-317500" lvl="1" marL="914400" rtl="0" algn="l">
              <a:lnSpc>
                <a:spcPct val="150000"/>
              </a:lnSpc>
              <a:spcBef>
                <a:spcPts val="0"/>
              </a:spcBef>
              <a:spcAft>
                <a:spcPts val="0"/>
              </a:spcAft>
              <a:buSzPts val="1400"/>
              <a:buChar char="○"/>
            </a:pPr>
            <a:r>
              <a:rPr lang="en" sz="1400">
                <a:solidFill>
                  <a:srgbClr val="333333"/>
                </a:solidFill>
                <a:highlight>
                  <a:srgbClr val="FFFFFF"/>
                </a:highlight>
              </a:rPr>
              <a:t>while limiting legal and financial liability, </a:t>
            </a:r>
            <a:endParaRPr sz="1400">
              <a:solidFill>
                <a:srgbClr val="333333"/>
              </a:solidFill>
              <a:highlight>
                <a:srgbClr val="FFFFFF"/>
              </a:highlight>
            </a:endParaRPr>
          </a:p>
          <a:p>
            <a:pPr indent="-317500" lvl="1" marL="914400" rtl="0" algn="l">
              <a:lnSpc>
                <a:spcPct val="150000"/>
              </a:lnSpc>
              <a:spcBef>
                <a:spcPts val="0"/>
              </a:spcBef>
              <a:spcAft>
                <a:spcPts val="0"/>
              </a:spcAft>
              <a:buSzPts val="1400"/>
              <a:buChar char="○"/>
            </a:pPr>
            <a:r>
              <a:rPr lang="en" sz="1400">
                <a:solidFill>
                  <a:srgbClr val="333333"/>
                </a:solidFill>
                <a:highlight>
                  <a:srgbClr val="FFFFFF"/>
                </a:highlight>
              </a:rPr>
              <a:t>making them a popular business ownership structure for small businesses.</a:t>
            </a:r>
            <a:endParaRPr sz="1400">
              <a:solidFill>
                <a:srgbClr val="333333"/>
              </a:solidFill>
              <a:highlight>
                <a:srgbClr val="FFFFFF"/>
              </a:highlight>
            </a:endParaRPr>
          </a:p>
          <a:p>
            <a:pPr indent="0" lvl="0" marL="0" rtl="0" algn="l">
              <a:lnSpc>
                <a:spcPct val="115000"/>
              </a:lnSpc>
              <a:spcBef>
                <a:spcPts val="1200"/>
              </a:spcBef>
              <a:spcAft>
                <a:spcPts val="1200"/>
              </a:spcAft>
              <a:buSzPts val="1800"/>
              <a:buNone/>
            </a:pPr>
            <a:r>
              <a:t/>
            </a:r>
            <a:endParaRPr sz="20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1"/>
          <p:cNvSpPr txBox="1"/>
          <p:nvPr>
            <p:ph idx="1" type="body"/>
          </p:nvPr>
        </p:nvSpPr>
        <p:spPr>
          <a:xfrm>
            <a:off x="311700" y="244925"/>
            <a:ext cx="8520600" cy="46122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Advantages of an LLC</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Limited liability is one of several benefits provided by an LLC:</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Limited liability:</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When you form an LLC, you </a:t>
            </a:r>
            <a:r>
              <a:rPr lang="en" sz="1400">
                <a:solidFill>
                  <a:srgbClr val="FF0000"/>
                </a:solidFill>
                <a:highlight>
                  <a:srgbClr val="FFFFFF"/>
                </a:highlight>
              </a:rPr>
              <a:t>create a separate legal entity with its own assets and obligations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Any legal claims against the business </a:t>
            </a:r>
            <a:r>
              <a:rPr lang="en" sz="1400">
                <a:solidFill>
                  <a:srgbClr val="FF0000"/>
                </a:solidFill>
                <a:highlight>
                  <a:srgbClr val="FFFFFF"/>
                </a:highlight>
              </a:rPr>
              <a:t>remain against the business, not its owners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Members of an LLC may still be </a:t>
            </a:r>
            <a:r>
              <a:rPr lang="en" sz="1400">
                <a:solidFill>
                  <a:srgbClr val="FF0000"/>
                </a:solidFill>
                <a:highlight>
                  <a:srgbClr val="FFFFFF"/>
                </a:highlight>
              </a:rPr>
              <a:t>liable for their personal conduct,</a:t>
            </a:r>
            <a:r>
              <a:rPr lang="en" sz="1400">
                <a:solidFill>
                  <a:srgbClr val="333333"/>
                </a:solidFill>
                <a:highlight>
                  <a:srgbClr val="FFFFFF"/>
                </a:highlight>
              </a:rPr>
              <a:t> however,</a:t>
            </a:r>
            <a:r>
              <a:rPr lang="en" sz="1400">
                <a:solidFill>
                  <a:srgbClr val="FF0000"/>
                </a:solidFill>
                <a:highlight>
                  <a:srgbClr val="FFFFFF"/>
                </a:highlight>
              </a:rPr>
              <a:t> so liability insurance is generally advised</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Active ownership:</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LLCs </a:t>
            </a:r>
            <a:r>
              <a:rPr lang="en" sz="1400">
                <a:solidFill>
                  <a:srgbClr val="FF0000"/>
                </a:solidFill>
                <a:highlight>
                  <a:srgbClr val="FFFFFF"/>
                </a:highlight>
              </a:rPr>
              <a:t>allow ownership by two or more members who can exert as much control and involvement in the business as they like</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Tax options: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0A0A0A"/>
                </a:solidFill>
                <a:highlight>
                  <a:srgbClr val="FFFFFF"/>
                </a:highlight>
                <a:uFill>
                  <a:noFill/>
                </a:uFill>
                <a:hlinkClick r:id="rId3">
                  <a:extLst>
                    <a:ext uri="{A12FA001-AC4F-418D-AE19-62706E023703}">
                      <ahyp:hlinkClr val="tx"/>
                    </a:ext>
                  </a:extLst>
                </a:hlinkClick>
              </a:rPr>
              <a:t>LLCs are pass-through entities</a:t>
            </a:r>
            <a:r>
              <a:rPr lang="en" sz="1400">
                <a:solidFill>
                  <a:srgbClr val="333333"/>
                </a:solidFill>
                <a:highlight>
                  <a:srgbClr val="FFFFFF"/>
                </a:highlight>
              </a:rPr>
              <a:t>, which can be advantageous for owners, particularly with the 20% QBI deduction.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But LLCs also provide </a:t>
            </a:r>
            <a:r>
              <a:rPr lang="en" sz="1400">
                <a:solidFill>
                  <a:srgbClr val="FF0000"/>
                </a:solidFill>
                <a:highlight>
                  <a:srgbClr val="FFFFFF"/>
                </a:highlight>
              </a:rPr>
              <a:t>additional flexibility by allowing members to choose to be taxed as a corporation</a:t>
            </a:r>
            <a:r>
              <a:rPr lang="en" sz="1400">
                <a:solidFill>
                  <a:srgbClr val="333333"/>
                </a:solidFill>
                <a:highlight>
                  <a:srgbClr val="FFFFFF"/>
                </a:highlight>
              </a:rPr>
              <a:t> instead (see “corporations,” below).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This is generally </a:t>
            </a:r>
            <a:r>
              <a:rPr lang="en" sz="1400">
                <a:solidFill>
                  <a:srgbClr val="FF0000"/>
                </a:solidFill>
                <a:highlight>
                  <a:srgbClr val="FFFFFF"/>
                </a:highlight>
              </a:rPr>
              <a:t>advantageous to larger firms, but it gives LLCs flexibility as the business grows.</a:t>
            </a:r>
            <a:endParaRPr sz="1400">
              <a:solidFill>
                <a:srgbClr val="FF0000"/>
              </a:solidFill>
              <a:highlight>
                <a:srgbClr val="FFFFFF"/>
              </a:highlight>
            </a:endParaRPr>
          </a:p>
          <a:p>
            <a:pPr indent="0" lvl="0" marL="0" rtl="0" algn="l">
              <a:lnSpc>
                <a:spcPct val="115000"/>
              </a:lnSpc>
              <a:spcBef>
                <a:spcPts val="900"/>
              </a:spcBef>
              <a:spcAft>
                <a:spcPts val="1200"/>
              </a:spcAft>
              <a:buSzPts val="1800"/>
              <a:buNone/>
            </a:pPr>
            <a:r>
              <a:t/>
            </a:r>
            <a:endParaRPr sz="20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2"/>
          <p:cNvSpPr txBox="1"/>
          <p:nvPr>
            <p:ph idx="1" type="body"/>
          </p:nvPr>
        </p:nvSpPr>
        <p:spPr>
          <a:xfrm>
            <a:off x="311700" y="490250"/>
            <a:ext cx="8520600" cy="44505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Disadvantages of an LLC</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Following are some of the limitations of LLCs:</a:t>
            </a:r>
            <a:endParaRPr sz="1400">
              <a:solidFill>
                <a:srgbClr val="333333"/>
              </a:solidFill>
              <a:highlight>
                <a:srgbClr val="FFFFFF"/>
              </a:highlight>
            </a:endParaRPr>
          </a:p>
          <a:p>
            <a:pPr indent="-317500" lvl="0" marL="457200" rtl="0" algn="l">
              <a:lnSpc>
                <a:spcPct val="150000"/>
              </a:lnSpc>
              <a:spcBef>
                <a:spcPts val="1200"/>
              </a:spcBef>
              <a:spcAft>
                <a:spcPts val="0"/>
              </a:spcAft>
              <a:buClr>
                <a:srgbClr val="333333"/>
              </a:buClr>
              <a:buSzPts val="1400"/>
              <a:buChar char="●"/>
            </a:pPr>
            <a:r>
              <a:rPr b="1" lang="en" sz="1400">
                <a:solidFill>
                  <a:srgbClr val="333333"/>
                </a:solidFill>
                <a:highlight>
                  <a:srgbClr val="FFFFFF"/>
                </a:highlight>
              </a:rPr>
              <a:t>Complexity:</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LLCs must be formed by </a:t>
            </a:r>
            <a:r>
              <a:rPr lang="en" sz="1400">
                <a:solidFill>
                  <a:srgbClr val="FF0000"/>
                </a:solidFill>
                <a:highlight>
                  <a:srgbClr val="FFFFFF"/>
                </a:highlight>
              </a:rPr>
              <a:t>filing articles of formation with the state</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You also have </a:t>
            </a:r>
            <a:r>
              <a:rPr lang="en" sz="1400">
                <a:solidFill>
                  <a:srgbClr val="FF0000"/>
                </a:solidFill>
                <a:highlight>
                  <a:srgbClr val="FFFFFF"/>
                </a:highlight>
              </a:rPr>
              <a:t>ongoing regulatory paperwork to attend to</a:t>
            </a:r>
            <a:r>
              <a:rPr lang="en" sz="1400">
                <a:solidFill>
                  <a:srgbClr val="333333"/>
                </a:solidFill>
                <a:highlight>
                  <a:srgbClr val="FFFFFF"/>
                </a:highlight>
              </a:rPr>
              <a:t>, including </a:t>
            </a:r>
            <a:r>
              <a:rPr lang="en" sz="1400">
                <a:solidFill>
                  <a:srgbClr val="FF0000"/>
                </a:solidFill>
                <a:highlight>
                  <a:srgbClr val="FFFFFF"/>
                </a:highlight>
              </a:rPr>
              <a:t>maintaining a registered agent to receive legal documents</a:t>
            </a:r>
            <a:r>
              <a:rPr lang="en" sz="1400">
                <a:solidFill>
                  <a:srgbClr val="333333"/>
                </a:solidFill>
                <a:highlight>
                  <a:srgbClr val="FFFFFF"/>
                </a:highlight>
              </a:rPr>
              <a:t> and </a:t>
            </a:r>
            <a:r>
              <a:rPr lang="en" sz="1400">
                <a:solidFill>
                  <a:srgbClr val="FF0000"/>
                </a:solidFill>
                <a:highlight>
                  <a:srgbClr val="FFFFFF"/>
                </a:highlight>
              </a:rPr>
              <a:t>filing periodic reports where required with the state</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All of this adds up to </a:t>
            </a:r>
            <a:r>
              <a:rPr lang="en" sz="1400">
                <a:solidFill>
                  <a:srgbClr val="FF0000"/>
                </a:solidFill>
                <a:highlight>
                  <a:srgbClr val="FFFFFF"/>
                </a:highlight>
              </a:rPr>
              <a:t>extra administrative time and complexity</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50000"/>
              </a:lnSpc>
              <a:spcBef>
                <a:spcPts val="0"/>
              </a:spcBef>
              <a:spcAft>
                <a:spcPts val="0"/>
              </a:spcAft>
              <a:buClr>
                <a:srgbClr val="333333"/>
              </a:buClr>
              <a:buSzPts val="1400"/>
              <a:buChar char="●"/>
            </a:pPr>
            <a:r>
              <a:rPr b="1" lang="en" sz="1400">
                <a:solidFill>
                  <a:srgbClr val="333333"/>
                </a:solidFill>
                <a:highlight>
                  <a:srgbClr val="FFFFFF"/>
                </a:highlight>
              </a:rPr>
              <a:t>Administrative costs: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An LLC </a:t>
            </a:r>
            <a:r>
              <a:rPr lang="en" sz="1400">
                <a:solidFill>
                  <a:srgbClr val="FF0000"/>
                </a:solidFill>
                <a:highlight>
                  <a:srgbClr val="FFFFFF"/>
                </a:highlight>
              </a:rPr>
              <a:t>costs more to create and maintain than a sole proprietorship</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State filings generally </a:t>
            </a:r>
            <a:r>
              <a:rPr lang="en" sz="1400">
                <a:solidFill>
                  <a:srgbClr val="FF0000"/>
                </a:solidFill>
                <a:highlight>
                  <a:srgbClr val="FFFFFF"/>
                </a:highlight>
              </a:rPr>
              <a:t>require fees, and you may need software or support to complete them</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50000"/>
              </a:lnSpc>
              <a:spcBef>
                <a:spcPts val="0"/>
              </a:spcBef>
              <a:spcAft>
                <a:spcPts val="0"/>
              </a:spcAft>
              <a:buClr>
                <a:schemeClr val="dk1"/>
              </a:buClr>
              <a:buSzPts val="1400"/>
              <a:buAutoNum type="alphaLcPeriod"/>
            </a:pPr>
            <a:r>
              <a:rPr lang="en" sz="1400">
                <a:solidFill>
                  <a:srgbClr val="333333"/>
                </a:solidFill>
                <a:highlight>
                  <a:srgbClr val="FFFFFF"/>
                </a:highlight>
              </a:rPr>
              <a:t>You may need </a:t>
            </a:r>
            <a:r>
              <a:rPr lang="en" sz="1400">
                <a:solidFill>
                  <a:srgbClr val="FF0000"/>
                </a:solidFill>
                <a:highlight>
                  <a:srgbClr val="FFFFFF"/>
                </a:highlight>
              </a:rPr>
              <a:t>extra legal and financial guidance to ensure that you’re getting the most out of your choices as well</a:t>
            </a:r>
            <a:r>
              <a:rPr lang="en" sz="1400">
                <a:solidFill>
                  <a:srgbClr val="333333"/>
                </a:solidFill>
                <a:highlight>
                  <a:srgbClr val="FFFFFF"/>
                </a:highlight>
              </a:rPr>
              <a:t>, which can further add to the costs.</a:t>
            </a:r>
            <a:endParaRPr sz="14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0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Series LLC</a:t>
            </a:r>
            <a:endParaRPr/>
          </a:p>
        </p:txBody>
      </p:sp>
      <p:pic>
        <p:nvPicPr>
          <p:cNvPr id="347" name="Google Shape;347;p53"/>
          <p:cNvPicPr preferRelativeResize="0"/>
          <p:nvPr/>
        </p:nvPicPr>
        <p:blipFill rotWithShape="1">
          <a:blip r:embed="rId3">
            <a:alphaModFix/>
          </a:blip>
          <a:srcRect b="-13506" l="0" r="0" t="0"/>
          <a:stretch/>
        </p:blipFill>
        <p:spPr>
          <a:xfrm>
            <a:off x="2558625" y="777025"/>
            <a:ext cx="6413400" cy="4231350"/>
          </a:xfrm>
          <a:prstGeom prst="rect">
            <a:avLst/>
          </a:prstGeom>
          <a:noFill/>
          <a:ln>
            <a:noFill/>
          </a:ln>
        </p:spPr>
      </p:pic>
      <p:sp>
        <p:nvSpPr>
          <p:cNvPr id="348" name="Google Shape;348;p53"/>
          <p:cNvSpPr txBox="1"/>
          <p:nvPr/>
        </p:nvSpPr>
        <p:spPr>
          <a:xfrm>
            <a:off x="194250" y="1017725"/>
            <a:ext cx="2271900" cy="3555600"/>
          </a:xfrm>
          <a:prstGeom prst="rect">
            <a:avLst/>
          </a:prstGeom>
          <a:noFill/>
          <a:ln>
            <a:noFill/>
          </a:ln>
        </p:spPr>
        <p:txBody>
          <a:bodyPr anchorCtr="0" anchor="t" bIns="91425" lIns="91425" spcFirstLastPara="1" rIns="91425" wrap="square" tIns="91425">
            <a:spAutoFit/>
          </a:bodyPr>
          <a:lstStyle/>
          <a:p>
            <a:pPr indent="-323850" lvl="0" marL="457200" marR="0" rtl="0" algn="l">
              <a:lnSpc>
                <a:spcPct val="100000"/>
              </a:lnSpc>
              <a:spcBef>
                <a:spcPts val="0"/>
              </a:spcBef>
              <a:spcAft>
                <a:spcPts val="0"/>
              </a:spcAft>
              <a:buClr>
                <a:srgbClr val="000000"/>
              </a:buClr>
              <a:buSzPts val="1500"/>
              <a:buFont typeface="Arial"/>
              <a:buChar char="●"/>
            </a:pPr>
            <a:r>
              <a:rPr b="1" i="0" lang="en" sz="1350" u="none" cap="none" strike="noStrike">
                <a:solidFill>
                  <a:srgbClr val="202122"/>
                </a:solidFill>
                <a:highlight>
                  <a:srgbClr val="FFFFFF"/>
                </a:highlight>
                <a:latin typeface="Arial"/>
                <a:ea typeface="Arial"/>
                <a:cs typeface="Arial"/>
                <a:sym typeface="Arial"/>
              </a:rPr>
              <a:t>Alphabet Inc.</a:t>
            </a:r>
            <a:r>
              <a:rPr b="0" i="0" lang="en" sz="1350" u="none" cap="none" strike="noStrike">
                <a:solidFill>
                  <a:srgbClr val="202122"/>
                </a:solidFill>
                <a:highlight>
                  <a:srgbClr val="FFFFFF"/>
                </a:highlight>
                <a:latin typeface="Arial"/>
                <a:ea typeface="Arial"/>
                <a:cs typeface="Arial"/>
                <a:sym typeface="Arial"/>
              </a:rPr>
              <a:t> is an American multinational </a:t>
            </a:r>
            <a:r>
              <a:rPr b="0" i="0" lang="en" sz="1350" u="none" cap="none" strike="noStrike">
                <a:solidFill>
                  <a:srgbClr val="0645AD"/>
                </a:solidFill>
                <a:highlight>
                  <a:srgbClr val="FFFFFF"/>
                </a:highlight>
                <a:uFill>
                  <a:noFill/>
                </a:uFill>
                <a:latin typeface="Arial"/>
                <a:ea typeface="Arial"/>
                <a:cs typeface="Arial"/>
                <a:sym typeface="Arial"/>
                <a:hlinkClick r:id="rId4">
                  <a:extLst>
                    <a:ext uri="{A12FA001-AC4F-418D-AE19-62706E023703}">
                      <ahyp:hlinkClr val="tx"/>
                    </a:ext>
                  </a:extLst>
                </a:hlinkClick>
              </a:rPr>
              <a:t>conglomerate</a:t>
            </a:r>
            <a:r>
              <a:rPr b="0" i="0" lang="en" sz="1350" u="none" cap="none" strike="noStrike">
                <a:solidFill>
                  <a:srgbClr val="202122"/>
                </a:solidFill>
                <a:highlight>
                  <a:srgbClr val="FFFFFF"/>
                </a:highlight>
                <a:latin typeface="Arial"/>
                <a:ea typeface="Arial"/>
                <a:cs typeface="Arial"/>
                <a:sym typeface="Arial"/>
              </a:rPr>
              <a:t> headquartered in </a:t>
            </a:r>
            <a:r>
              <a:rPr b="0" i="0" lang="en" sz="1350" u="none" cap="none" strike="noStrike">
                <a:solidFill>
                  <a:srgbClr val="0645AD"/>
                </a:solidFill>
                <a:highlight>
                  <a:srgbClr val="FFFFFF"/>
                </a:highlight>
                <a:uFill>
                  <a:noFill/>
                </a:uFill>
                <a:latin typeface="Arial"/>
                <a:ea typeface="Arial"/>
                <a:cs typeface="Arial"/>
                <a:sym typeface="Arial"/>
                <a:hlinkClick r:id="rId5">
                  <a:extLst>
                    <a:ext uri="{A12FA001-AC4F-418D-AE19-62706E023703}">
                      <ahyp:hlinkClr val="tx"/>
                    </a:ext>
                  </a:extLst>
                </a:hlinkClick>
              </a:rPr>
              <a:t>Mountain View, California</a:t>
            </a:r>
            <a:r>
              <a:rPr b="0" i="0" lang="en" sz="1350" u="none" cap="none" strike="noStrike">
                <a:solidFill>
                  <a:srgbClr val="202122"/>
                </a:solidFill>
                <a:highlight>
                  <a:srgbClr val="FFFFFF"/>
                </a:highlight>
                <a:latin typeface="Arial"/>
                <a:ea typeface="Arial"/>
                <a:cs typeface="Arial"/>
                <a:sym typeface="Arial"/>
              </a:rPr>
              <a:t>. </a:t>
            </a:r>
            <a:endParaRPr b="0" i="0" sz="1350" u="none" cap="none" strike="noStrike">
              <a:solidFill>
                <a:srgbClr val="202122"/>
              </a:solidFill>
              <a:highlight>
                <a:srgbClr val="FFFFFF"/>
              </a:highlight>
              <a:latin typeface="Arial"/>
              <a:ea typeface="Arial"/>
              <a:cs typeface="Arial"/>
              <a:sym typeface="Arial"/>
            </a:endParaRPr>
          </a:p>
          <a:p>
            <a:pPr indent="-323850" lvl="0" marL="457200" marR="0" rtl="0" algn="l">
              <a:lnSpc>
                <a:spcPct val="100000"/>
              </a:lnSpc>
              <a:spcBef>
                <a:spcPts val="0"/>
              </a:spcBef>
              <a:spcAft>
                <a:spcPts val="0"/>
              </a:spcAft>
              <a:buClr>
                <a:srgbClr val="000000"/>
              </a:buClr>
              <a:buSzPts val="1500"/>
              <a:buFont typeface="Arial"/>
              <a:buChar char="●"/>
            </a:pPr>
            <a:r>
              <a:rPr b="0" i="0" lang="en" sz="1350" u="none" cap="none" strike="noStrike">
                <a:solidFill>
                  <a:srgbClr val="202122"/>
                </a:solidFill>
                <a:highlight>
                  <a:srgbClr val="FFFFFF"/>
                </a:highlight>
                <a:latin typeface="Arial"/>
                <a:ea typeface="Arial"/>
                <a:cs typeface="Arial"/>
                <a:sym typeface="Arial"/>
              </a:rPr>
              <a:t>It was created through a </a:t>
            </a:r>
            <a:r>
              <a:rPr b="0" i="0" lang="en" sz="1350" u="none" cap="none" strike="noStrike">
                <a:solidFill>
                  <a:srgbClr val="0645AD"/>
                </a:solidFill>
                <a:highlight>
                  <a:srgbClr val="FFFFFF"/>
                </a:highlight>
                <a:uFill>
                  <a:noFill/>
                </a:uFill>
                <a:latin typeface="Arial"/>
                <a:ea typeface="Arial"/>
                <a:cs typeface="Arial"/>
                <a:sym typeface="Arial"/>
                <a:hlinkClick r:id="rId6">
                  <a:extLst>
                    <a:ext uri="{A12FA001-AC4F-418D-AE19-62706E023703}">
                      <ahyp:hlinkClr val="tx"/>
                    </a:ext>
                  </a:extLst>
                </a:hlinkClick>
              </a:rPr>
              <a:t>restructuring</a:t>
            </a:r>
            <a:r>
              <a:rPr b="0" i="0" lang="en" sz="1350" u="none" cap="none" strike="noStrike">
                <a:solidFill>
                  <a:srgbClr val="202122"/>
                </a:solidFill>
                <a:highlight>
                  <a:srgbClr val="FFFFFF"/>
                </a:highlight>
                <a:latin typeface="Arial"/>
                <a:ea typeface="Arial"/>
                <a:cs typeface="Arial"/>
                <a:sym typeface="Arial"/>
              </a:rPr>
              <a:t> of </a:t>
            </a:r>
            <a:r>
              <a:rPr b="0" i="0" lang="en" sz="1350" u="none" cap="none" strike="noStrike">
                <a:solidFill>
                  <a:srgbClr val="0645AD"/>
                </a:solidFill>
                <a:highlight>
                  <a:srgbClr val="FFFFFF"/>
                </a:highlight>
                <a:uFill>
                  <a:noFill/>
                </a:uFill>
                <a:latin typeface="Arial"/>
                <a:ea typeface="Arial"/>
                <a:cs typeface="Arial"/>
                <a:sym typeface="Arial"/>
                <a:hlinkClick r:id="rId7">
                  <a:extLst>
                    <a:ext uri="{A12FA001-AC4F-418D-AE19-62706E023703}">
                      <ahyp:hlinkClr val="tx"/>
                    </a:ext>
                  </a:extLst>
                </a:hlinkClick>
              </a:rPr>
              <a:t>Google</a:t>
            </a:r>
            <a:r>
              <a:rPr b="0" i="0" lang="en" sz="1350" u="none" cap="none" strike="noStrike">
                <a:solidFill>
                  <a:srgbClr val="202122"/>
                </a:solidFill>
                <a:highlight>
                  <a:srgbClr val="FFFFFF"/>
                </a:highlight>
                <a:latin typeface="Arial"/>
                <a:ea typeface="Arial"/>
                <a:cs typeface="Arial"/>
                <a:sym typeface="Arial"/>
              </a:rPr>
              <a:t> on October 2, 2015, and became the parent company of Google and several former Google </a:t>
            </a:r>
            <a:r>
              <a:rPr b="0" i="0" lang="en" sz="1350" u="none" cap="none" strike="noStrike">
                <a:solidFill>
                  <a:srgbClr val="0645AD"/>
                </a:solidFill>
                <a:highlight>
                  <a:srgbClr val="FFFFFF"/>
                </a:highlight>
                <a:uFill>
                  <a:noFill/>
                </a:uFill>
                <a:latin typeface="Arial"/>
                <a:ea typeface="Arial"/>
                <a:cs typeface="Arial"/>
                <a:sym typeface="Arial"/>
                <a:hlinkClick r:id="rId8">
                  <a:extLst>
                    <a:ext uri="{A12FA001-AC4F-418D-AE19-62706E023703}">
                      <ahyp:hlinkClr val="tx"/>
                    </a:ext>
                  </a:extLst>
                </a:hlinkClick>
              </a:rPr>
              <a:t>subsidiaries</a:t>
            </a:r>
            <a:r>
              <a:rPr b="0" i="0" lang="en" sz="1350" u="none" cap="none" strike="noStrike">
                <a:solidFill>
                  <a:srgbClr val="202122"/>
                </a:solidFill>
                <a:highlight>
                  <a:srgbClr val="FFFFFF"/>
                </a:highlight>
                <a:latin typeface="Arial"/>
                <a:ea typeface="Arial"/>
                <a:cs typeface="Arial"/>
                <a:sym typeface="Arial"/>
              </a:rPr>
              <a:t>.</a:t>
            </a:r>
            <a:endParaRPr b="0" i="0" sz="1700" u="none" cap="none" strike="noStrik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400"/>
              </a:spcAft>
              <a:buClr>
                <a:schemeClr val="dk1"/>
              </a:buClr>
              <a:buSzPct val="57195"/>
              <a:buFont typeface="Arial"/>
              <a:buNone/>
            </a:pPr>
            <a:r>
              <a:rPr b="1" lang="en" sz="1921">
                <a:solidFill>
                  <a:srgbClr val="333333"/>
                </a:solidFill>
                <a:highlight>
                  <a:schemeClr val="lt1"/>
                </a:highlight>
              </a:rPr>
              <a:t>5. Series LLC</a:t>
            </a:r>
            <a:endParaRPr sz="3022"/>
          </a:p>
        </p:txBody>
      </p:sp>
      <p:sp>
        <p:nvSpPr>
          <p:cNvPr id="354" name="Google Shape;354;p5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800"/>
              </a:spcBef>
              <a:spcAft>
                <a:spcPts val="0"/>
              </a:spcAft>
              <a:buClr>
                <a:schemeClr val="dk1"/>
              </a:buClr>
              <a:buSzPts val="1018"/>
              <a:buFont typeface="Arial"/>
              <a:buNone/>
            </a:pPr>
            <a:r>
              <a:t/>
            </a:r>
            <a:endParaRPr b="1" sz="2057">
              <a:solidFill>
                <a:srgbClr val="333333"/>
              </a:solidFill>
              <a:highlight>
                <a:srgbClr val="FFFFFF"/>
              </a:highlight>
            </a:endParaRPr>
          </a:p>
          <a:p>
            <a:pPr indent="-329882" lvl="0" marL="457200" rtl="0" algn="l">
              <a:lnSpc>
                <a:spcPct val="130000"/>
              </a:lnSpc>
              <a:spcBef>
                <a:spcPts val="400"/>
              </a:spcBef>
              <a:spcAft>
                <a:spcPts val="0"/>
              </a:spcAft>
              <a:buClr>
                <a:srgbClr val="333333"/>
              </a:buClr>
              <a:buSzPts val="1595"/>
              <a:buChar char="●"/>
            </a:pPr>
            <a:r>
              <a:rPr lang="en" sz="1595">
                <a:solidFill>
                  <a:srgbClr val="333333"/>
                </a:solidFill>
                <a:highlight>
                  <a:srgbClr val="FFFFFF"/>
                </a:highlight>
              </a:rPr>
              <a:t>Currently available in 18 states and counting, series LLCs are an </a:t>
            </a:r>
            <a:r>
              <a:rPr lang="en" sz="1595">
                <a:solidFill>
                  <a:srgbClr val="FF0000"/>
                </a:solidFill>
                <a:highlight>
                  <a:srgbClr val="FFFFFF"/>
                </a:highlight>
              </a:rPr>
              <a:t>up-and-coming type of business ownership structure</a:t>
            </a:r>
            <a:r>
              <a:rPr lang="en" sz="1595">
                <a:solidFill>
                  <a:srgbClr val="333333"/>
                </a:solidFill>
                <a:highlight>
                  <a:srgbClr val="FFFFFF"/>
                </a:highlight>
              </a:rPr>
              <a:t>. </a:t>
            </a:r>
            <a:endParaRPr sz="1595">
              <a:solidFill>
                <a:srgbClr val="333333"/>
              </a:solidFill>
              <a:highlight>
                <a:srgbClr val="FFFFFF"/>
              </a:highlight>
            </a:endParaRPr>
          </a:p>
          <a:p>
            <a:pPr indent="-329882" lvl="0" marL="457200" rtl="0" algn="l">
              <a:lnSpc>
                <a:spcPct val="130000"/>
              </a:lnSpc>
              <a:spcBef>
                <a:spcPts val="0"/>
              </a:spcBef>
              <a:spcAft>
                <a:spcPts val="0"/>
              </a:spcAft>
              <a:buClr>
                <a:srgbClr val="333333"/>
              </a:buClr>
              <a:buSzPts val="1595"/>
              <a:buChar char="●"/>
            </a:pPr>
            <a:r>
              <a:rPr lang="en" sz="1595">
                <a:solidFill>
                  <a:srgbClr val="333333"/>
                </a:solidFill>
                <a:highlight>
                  <a:srgbClr val="FFFFFF"/>
                </a:highlight>
              </a:rPr>
              <a:t>Basically, they </a:t>
            </a:r>
            <a:r>
              <a:rPr lang="en" sz="1595">
                <a:solidFill>
                  <a:srgbClr val="FF0000"/>
                </a:solidFill>
                <a:highlight>
                  <a:srgbClr val="FFFFFF"/>
                </a:highlight>
              </a:rPr>
              <a:t>allow one parent LLC to form multiple internal LLCs in subsidiary fashion</a:t>
            </a:r>
            <a:r>
              <a:rPr lang="en" sz="1595">
                <a:solidFill>
                  <a:srgbClr val="333333"/>
                </a:solidFill>
                <a:highlight>
                  <a:srgbClr val="FFFFFF"/>
                </a:highlight>
              </a:rPr>
              <a:t>. </a:t>
            </a:r>
            <a:endParaRPr sz="1595">
              <a:solidFill>
                <a:srgbClr val="333333"/>
              </a:solidFill>
              <a:highlight>
                <a:srgbClr val="FFFFFF"/>
              </a:highlight>
            </a:endParaRPr>
          </a:p>
          <a:p>
            <a:pPr indent="-329882" lvl="0" marL="457200" rtl="0" algn="l">
              <a:lnSpc>
                <a:spcPct val="130000"/>
              </a:lnSpc>
              <a:spcBef>
                <a:spcPts val="0"/>
              </a:spcBef>
              <a:spcAft>
                <a:spcPts val="0"/>
              </a:spcAft>
              <a:buClr>
                <a:srgbClr val="333333"/>
              </a:buClr>
              <a:buSzPts val="1595"/>
              <a:buChar char="●"/>
            </a:pPr>
            <a:r>
              <a:rPr lang="en" sz="1595">
                <a:solidFill>
                  <a:srgbClr val="333333"/>
                </a:solidFill>
                <a:highlight>
                  <a:srgbClr val="FFFFFF"/>
                </a:highlight>
              </a:rPr>
              <a:t>These nested LLCs can be used to</a:t>
            </a:r>
            <a:r>
              <a:rPr lang="en" sz="1595">
                <a:solidFill>
                  <a:srgbClr val="FF0000"/>
                </a:solidFill>
                <a:highlight>
                  <a:srgbClr val="FFFFFF"/>
                </a:highlight>
              </a:rPr>
              <a:t> isolate liability for different business units</a:t>
            </a:r>
            <a:r>
              <a:rPr lang="en" sz="1595">
                <a:solidFill>
                  <a:srgbClr val="333333"/>
                </a:solidFill>
                <a:highlight>
                  <a:srgbClr val="FFFFFF"/>
                </a:highlight>
              </a:rPr>
              <a:t>.</a:t>
            </a:r>
            <a:endParaRPr sz="1595">
              <a:solidFill>
                <a:srgbClr val="333333"/>
              </a:solidFill>
              <a:highlight>
                <a:srgbClr val="FFFFFF"/>
              </a:highlight>
            </a:endParaRPr>
          </a:p>
          <a:p>
            <a:pPr indent="-329882" lvl="0" marL="457200" rtl="0" algn="l">
              <a:lnSpc>
                <a:spcPct val="130000"/>
              </a:lnSpc>
              <a:spcBef>
                <a:spcPts val="0"/>
              </a:spcBef>
              <a:spcAft>
                <a:spcPts val="0"/>
              </a:spcAft>
              <a:buClr>
                <a:srgbClr val="333333"/>
              </a:buClr>
              <a:buSzPts val="1595"/>
              <a:buChar char="●"/>
            </a:pPr>
            <a:r>
              <a:rPr lang="en" sz="1595">
                <a:solidFill>
                  <a:srgbClr val="333333"/>
                </a:solidFill>
                <a:highlight>
                  <a:srgbClr val="FFFFFF"/>
                </a:highlight>
              </a:rPr>
              <a:t>Series LLCs </a:t>
            </a:r>
            <a:r>
              <a:rPr lang="en" sz="1595">
                <a:solidFill>
                  <a:srgbClr val="FF0000"/>
                </a:solidFill>
                <a:highlight>
                  <a:srgbClr val="FFFFFF"/>
                </a:highlight>
              </a:rPr>
              <a:t>are complex</a:t>
            </a:r>
            <a:r>
              <a:rPr lang="en" sz="1595">
                <a:solidFill>
                  <a:srgbClr val="333333"/>
                </a:solidFill>
                <a:highlight>
                  <a:srgbClr val="FFFFFF"/>
                </a:highlight>
              </a:rPr>
              <a:t>, but worth discussing with your advisors if </a:t>
            </a:r>
            <a:r>
              <a:rPr lang="en" sz="1595">
                <a:solidFill>
                  <a:srgbClr val="FF0000"/>
                </a:solidFill>
                <a:highlight>
                  <a:srgbClr val="FFFFFF"/>
                </a:highlight>
              </a:rPr>
              <a:t>your business has distinct units that might benefit from individual treatment</a:t>
            </a:r>
            <a:r>
              <a:rPr lang="en" sz="1595">
                <a:solidFill>
                  <a:srgbClr val="333333"/>
                </a:solidFill>
                <a:highlight>
                  <a:srgbClr val="FFFFFF"/>
                </a:highlight>
              </a:rPr>
              <a:t>.</a:t>
            </a:r>
            <a:endParaRPr sz="1595">
              <a:solidFill>
                <a:srgbClr val="333333"/>
              </a:solidFill>
              <a:highlight>
                <a:srgbClr val="FFFFFF"/>
              </a:highlight>
            </a:endParaRPr>
          </a:p>
          <a:p>
            <a:pPr indent="0" lvl="0" marL="0" rtl="0" algn="l">
              <a:lnSpc>
                <a:spcPct val="130000"/>
              </a:lnSpc>
              <a:spcBef>
                <a:spcPts val="1200"/>
              </a:spcBef>
              <a:spcAft>
                <a:spcPts val="0"/>
              </a:spcAft>
              <a:buSzPts val="1018"/>
              <a:buNone/>
            </a:pPr>
            <a:r>
              <a:rPr lang="en" sz="1595" u="sng">
                <a:solidFill>
                  <a:schemeClr val="hlink"/>
                </a:solidFill>
                <a:highlight>
                  <a:srgbClr val="FFFFFF"/>
                </a:highlight>
                <a:hlinkClick r:id="rId3"/>
              </a:rPr>
              <a:t>https://en.wikipedia.org/wiki/Series_LLC</a:t>
            </a:r>
            <a:endParaRPr sz="1595">
              <a:solidFill>
                <a:srgbClr val="333333"/>
              </a:solidFill>
              <a:highlight>
                <a:srgbClr val="FFFFFF"/>
              </a:highlight>
            </a:endParaRPr>
          </a:p>
          <a:p>
            <a:pPr indent="0" lvl="0" marL="0" rtl="0" algn="l">
              <a:lnSpc>
                <a:spcPct val="130000"/>
              </a:lnSpc>
              <a:spcBef>
                <a:spcPts val="1200"/>
              </a:spcBef>
              <a:spcAft>
                <a:spcPts val="0"/>
              </a:spcAft>
              <a:buSzPts val="1018"/>
              <a:buNone/>
            </a:pPr>
            <a:r>
              <a:t/>
            </a:r>
            <a:endParaRPr sz="1595">
              <a:solidFill>
                <a:srgbClr val="333333"/>
              </a:solidFill>
              <a:highlight>
                <a:srgbClr val="FFFFFF"/>
              </a:highlight>
            </a:endParaRPr>
          </a:p>
          <a:p>
            <a:pPr indent="0" lvl="0" marL="0" rtl="0" algn="l">
              <a:lnSpc>
                <a:spcPct val="95000"/>
              </a:lnSpc>
              <a:spcBef>
                <a:spcPts val="1200"/>
              </a:spcBef>
              <a:spcAft>
                <a:spcPts val="1200"/>
              </a:spcAft>
              <a:buSzPts val="1018"/>
              <a:buNone/>
            </a:pPr>
            <a:r>
              <a:t/>
            </a:r>
            <a:endParaRPr sz="215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5"/>
          <p:cNvSpPr txBox="1"/>
          <p:nvPr>
            <p:ph idx="1" type="body"/>
          </p:nvPr>
        </p:nvSpPr>
        <p:spPr>
          <a:xfrm>
            <a:off x="402675" y="690600"/>
            <a:ext cx="8008800" cy="39774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50000"/>
              </a:lnSpc>
              <a:spcBef>
                <a:spcPts val="1400"/>
              </a:spcBef>
              <a:spcAft>
                <a:spcPts val="0"/>
              </a:spcAft>
              <a:buClr>
                <a:schemeClr val="dk1"/>
              </a:buClr>
              <a:buSzPts val="1100"/>
              <a:buFont typeface="Arial"/>
              <a:buNone/>
            </a:pPr>
            <a:r>
              <a:rPr b="1" lang="en" sz="1500">
                <a:solidFill>
                  <a:srgbClr val="333333"/>
                </a:solidFill>
                <a:highlight>
                  <a:srgbClr val="FFFFFF"/>
                </a:highlight>
              </a:rPr>
              <a:t>Advantages of a series LLC</a:t>
            </a:r>
            <a:endParaRPr b="1" sz="1500">
              <a:solidFill>
                <a:srgbClr val="333333"/>
              </a:solidFill>
              <a:highlight>
                <a:srgbClr val="FFFFFF"/>
              </a:highlight>
            </a:endParaRPr>
          </a:p>
          <a:p>
            <a:pPr indent="0" lvl="0" marL="0" rtl="0" algn="l">
              <a:lnSpc>
                <a:spcPct val="150000"/>
              </a:lnSpc>
              <a:spcBef>
                <a:spcPts val="400"/>
              </a:spcBef>
              <a:spcAft>
                <a:spcPts val="0"/>
              </a:spcAft>
              <a:buClr>
                <a:schemeClr val="dk1"/>
              </a:buClr>
              <a:buSzPts val="1100"/>
              <a:buFont typeface="Arial"/>
              <a:buNone/>
            </a:pPr>
            <a:r>
              <a:rPr lang="en" sz="1400">
                <a:solidFill>
                  <a:srgbClr val="333333"/>
                </a:solidFill>
                <a:highlight>
                  <a:srgbClr val="FFFFFF"/>
                </a:highlight>
              </a:rPr>
              <a:t>Series LLCs provide numerous benefits, including:</a:t>
            </a:r>
            <a:endParaRPr sz="1400">
              <a:solidFill>
                <a:srgbClr val="333333"/>
              </a:solidFill>
              <a:highlight>
                <a:srgbClr val="FFFFFF"/>
              </a:highlight>
            </a:endParaRPr>
          </a:p>
          <a:p>
            <a:pPr indent="-317500" lvl="0" marL="457200" rtl="0" algn="l">
              <a:lnSpc>
                <a:spcPct val="150000"/>
              </a:lnSpc>
              <a:spcBef>
                <a:spcPts val="1200"/>
              </a:spcBef>
              <a:spcAft>
                <a:spcPts val="0"/>
              </a:spcAft>
              <a:buClr>
                <a:srgbClr val="333333"/>
              </a:buClr>
              <a:buSzPts val="1400"/>
              <a:buChar char="●"/>
            </a:pPr>
            <a:r>
              <a:rPr b="1" i="1" lang="en" sz="1400">
                <a:solidFill>
                  <a:srgbClr val="333333"/>
                </a:solidFill>
                <a:highlight>
                  <a:srgbClr val="FFFFFF"/>
                </a:highlight>
              </a:rPr>
              <a:t>Really</a:t>
            </a:r>
            <a:r>
              <a:rPr b="1" lang="en" sz="1400">
                <a:solidFill>
                  <a:srgbClr val="333333"/>
                </a:solidFill>
                <a:highlight>
                  <a:srgbClr val="FFFFFF"/>
                </a:highlight>
              </a:rPr>
              <a:t> limited liability:</a:t>
            </a:r>
            <a:r>
              <a:rPr lang="en" sz="1400">
                <a:solidFill>
                  <a:srgbClr val="333333"/>
                </a:solidFill>
                <a:highlight>
                  <a:srgbClr val="FFFFFF"/>
                </a:highlight>
              </a:rPr>
              <a:t> Each LLC within a series has separate members, assets, and liabilities.</a:t>
            </a:r>
            <a:endParaRPr sz="1400">
              <a:solidFill>
                <a:srgbClr val="333333"/>
              </a:solidFill>
              <a:highlight>
                <a:srgbClr val="FFFFFF"/>
              </a:highlight>
            </a:endParaRPr>
          </a:p>
          <a:p>
            <a:pPr indent="-317500" lvl="0" marL="457200" rtl="0" algn="l">
              <a:lnSpc>
                <a:spcPct val="150000"/>
              </a:lnSpc>
              <a:spcBef>
                <a:spcPts val="0"/>
              </a:spcBef>
              <a:spcAft>
                <a:spcPts val="0"/>
              </a:spcAft>
              <a:buClr>
                <a:srgbClr val="333333"/>
              </a:buClr>
              <a:buSzPts val="1400"/>
              <a:buChar char="●"/>
            </a:pPr>
            <a:r>
              <a:rPr b="1" lang="en" sz="1400">
                <a:solidFill>
                  <a:srgbClr val="333333"/>
                </a:solidFill>
                <a:highlight>
                  <a:srgbClr val="FFFFFF"/>
                </a:highlight>
              </a:rPr>
              <a:t>Active ownership:</a:t>
            </a:r>
            <a:r>
              <a:rPr lang="en" sz="1400">
                <a:solidFill>
                  <a:srgbClr val="333333"/>
                </a:solidFill>
                <a:highlight>
                  <a:srgbClr val="FFFFFF"/>
                </a:highlight>
              </a:rPr>
              <a:t> Series LLCs allow owners to actively participate in the operation of their individual LLCs.</a:t>
            </a:r>
            <a:endParaRPr sz="1400">
              <a:solidFill>
                <a:srgbClr val="333333"/>
              </a:solidFill>
              <a:highlight>
                <a:srgbClr val="FFFFFF"/>
              </a:highlight>
            </a:endParaRPr>
          </a:p>
          <a:p>
            <a:pPr indent="-317500" lvl="0" marL="457200" rtl="0" algn="l">
              <a:lnSpc>
                <a:spcPct val="150000"/>
              </a:lnSpc>
              <a:spcBef>
                <a:spcPts val="0"/>
              </a:spcBef>
              <a:spcAft>
                <a:spcPts val="0"/>
              </a:spcAft>
              <a:buClr>
                <a:srgbClr val="333333"/>
              </a:buClr>
              <a:buSzPts val="1400"/>
              <a:buChar char="●"/>
            </a:pPr>
            <a:r>
              <a:rPr b="1" lang="en" sz="1400">
                <a:solidFill>
                  <a:srgbClr val="333333"/>
                </a:solidFill>
                <a:highlight>
                  <a:srgbClr val="FFFFFF"/>
                </a:highlight>
              </a:rPr>
              <a:t>Tax options:</a:t>
            </a:r>
            <a:r>
              <a:rPr lang="en" sz="1400">
                <a:solidFill>
                  <a:srgbClr val="333333"/>
                </a:solidFill>
                <a:highlight>
                  <a:srgbClr val="FFFFFF"/>
                </a:highlight>
              </a:rPr>
              <a:t> Series LLCs retain the tax advantages and flexibility of traditional LLCs.</a:t>
            </a:r>
            <a:endParaRPr sz="1400">
              <a:solidFill>
                <a:srgbClr val="333333"/>
              </a:solidFill>
              <a:highlight>
                <a:srgbClr val="FFFFFF"/>
              </a:highlight>
            </a:endParaRPr>
          </a:p>
          <a:p>
            <a:pPr indent="-317500" lvl="0" marL="457200" rtl="0" algn="l">
              <a:lnSpc>
                <a:spcPct val="150000"/>
              </a:lnSpc>
              <a:spcBef>
                <a:spcPts val="0"/>
              </a:spcBef>
              <a:spcAft>
                <a:spcPts val="0"/>
              </a:spcAft>
              <a:buClr>
                <a:srgbClr val="333333"/>
              </a:buClr>
              <a:buSzPts val="1400"/>
              <a:buChar char="●"/>
            </a:pPr>
            <a:r>
              <a:rPr b="1" lang="en" sz="1400">
                <a:solidFill>
                  <a:srgbClr val="333333"/>
                </a:solidFill>
                <a:highlight>
                  <a:srgbClr val="FFFFFF"/>
                </a:highlight>
              </a:rPr>
              <a:t>Unified filing:</a:t>
            </a:r>
            <a:r>
              <a:rPr lang="en" sz="1400">
                <a:solidFill>
                  <a:srgbClr val="333333"/>
                </a:solidFill>
                <a:highlight>
                  <a:srgbClr val="FFFFFF"/>
                </a:highlight>
              </a:rPr>
              <a:t> Despite the multiple LLCs, a series LLC is required to </a:t>
            </a:r>
            <a:r>
              <a:rPr lang="en" sz="1400">
                <a:solidFill>
                  <a:srgbClr val="FF0000"/>
                </a:solidFill>
                <a:highlight>
                  <a:srgbClr val="FFFFFF"/>
                </a:highlight>
              </a:rPr>
              <a:t>register and file taxes just once through the parent LLC</a:t>
            </a:r>
            <a:r>
              <a:rPr lang="en" sz="1400">
                <a:solidFill>
                  <a:srgbClr val="333333"/>
                </a:solidFill>
                <a:highlight>
                  <a:srgbClr val="FFFFFF"/>
                </a:highlight>
              </a:rPr>
              <a:t>. </a:t>
            </a:r>
            <a:endParaRPr sz="1400">
              <a:solidFill>
                <a:srgbClr val="333333"/>
              </a:solidFill>
              <a:highlight>
                <a:srgbClr val="FFFFFF"/>
              </a:highlight>
            </a:endParaRPr>
          </a:p>
          <a:p>
            <a:pPr indent="-317500" lvl="0" marL="457200" rtl="0" algn="l">
              <a:lnSpc>
                <a:spcPct val="150000"/>
              </a:lnSpc>
              <a:spcBef>
                <a:spcPts val="0"/>
              </a:spcBef>
              <a:spcAft>
                <a:spcPts val="0"/>
              </a:spcAft>
              <a:buClr>
                <a:srgbClr val="333333"/>
              </a:buClr>
              <a:buSzPts val="1400"/>
              <a:buChar char="●"/>
            </a:pPr>
            <a:r>
              <a:rPr lang="en" sz="1400">
                <a:solidFill>
                  <a:srgbClr val="333333"/>
                </a:solidFill>
                <a:highlight>
                  <a:srgbClr val="FFFFFF"/>
                </a:highlight>
              </a:rPr>
              <a:t>The registrations and returns must encompass all LLCs, however, so they are still more complicated than a single LLC.</a:t>
            </a:r>
            <a:endParaRPr sz="1400">
              <a:solidFill>
                <a:srgbClr val="333333"/>
              </a:solidFill>
              <a:highlight>
                <a:srgbClr val="FFFFFF"/>
              </a:highlight>
            </a:endParaRPr>
          </a:p>
          <a:p>
            <a:pPr indent="0" lvl="0" marL="0" rtl="0" algn="l">
              <a:lnSpc>
                <a:spcPct val="150000"/>
              </a:lnSpc>
              <a:spcBef>
                <a:spcPts val="900"/>
              </a:spcBef>
              <a:spcAft>
                <a:spcPts val="1200"/>
              </a:spcAft>
              <a:buSzPts val="1800"/>
              <a:buNone/>
            </a:pPr>
            <a:r>
              <a:t/>
            </a:r>
            <a:endParaRPr sz="20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6"/>
          <p:cNvSpPr txBox="1"/>
          <p:nvPr>
            <p:ph idx="1" type="body"/>
          </p:nvPr>
        </p:nvSpPr>
        <p:spPr>
          <a:xfrm>
            <a:off x="311700" y="693200"/>
            <a:ext cx="8520600" cy="40869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33000"/>
              </a:lnSpc>
              <a:spcBef>
                <a:spcPts val="1400"/>
              </a:spcBef>
              <a:spcAft>
                <a:spcPts val="0"/>
              </a:spcAft>
              <a:buClr>
                <a:schemeClr val="dk1"/>
              </a:buClr>
              <a:buSzPts val="1100"/>
              <a:buFont typeface="Arial"/>
              <a:buNone/>
            </a:pPr>
            <a:r>
              <a:rPr b="1" lang="en" sz="1600">
                <a:solidFill>
                  <a:srgbClr val="333333"/>
                </a:solidFill>
                <a:highlight>
                  <a:srgbClr val="FFFFFF"/>
                </a:highlight>
              </a:rPr>
              <a:t>Disadvantages of a series LLC</a:t>
            </a:r>
            <a:endParaRPr b="1" sz="1600">
              <a:solidFill>
                <a:srgbClr val="333333"/>
              </a:solidFill>
              <a:highlight>
                <a:srgbClr val="FFFFFF"/>
              </a:highlight>
            </a:endParaRPr>
          </a:p>
          <a:p>
            <a:pPr indent="0" lvl="0" marL="0" rtl="0" algn="l">
              <a:lnSpc>
                <a:spcPct val="150000"/>
              </a:lnSpc>
              <a:spcBef>
                <a:spcPts val="400"/>
              </a:spcBef>
              <a:spcAft>
                <a:spcPts val="0"/>
              </a:spcAft>
              <a:buClr>
                <a:schemeClr val="dk1"/>
              </a:buClr>
              <a:buSzPts val="1100"/>
              <a:buFont typeface="Arial"/>
              <a:buNone/>
            </a:pPr>
            <a:r>
              <a:rPr lang="en" sz="1500">
                <a:solidFill>
                  <a:srgbClr val="333333"/>
                </a:solidFill>
                <a:highlight>
                  <a:srgbClr val="FFFFFF"/>
                </a:highlight>
              </a:rPr>
              <a:t>Series LLCs have the following limitations:</a:t>
            </a:r>
            <a:endParaRPr sz="1500">
              <a:solidFill>
                <a:srgbClr val="333333"/>
              </a:solidFill>
              <a:highlight>
                <a:srgbClr val="FFFFFF"/>
              </a:highlight>
            </a:endParaRPr>
          </a:p>
          <a:p>
            <a:pPr indent="-323850" lvl="0" marL="457200" rtl="0" algn="l">
              <a:lnSpc>
                <a:spcPct val="150000"/>
              </a:lnSpc>
              <a:spcBef>
                <a:spcPts val="1200"/>
              </a:spcBef>
              <a:spcAft>
                <a:spcPts val="0"/>
              </a:spcAft>
              <a:buClr>
                <a:srgbClr val="333333"/>
              </a:buClr>
              <a:buSzPts val="1500"/>
              <a:buChar char="●"/>
            </a:pPr>
            <a:r>
              <a:rPr b="1" lang="en" sz="1500">
                <a:solidFill>
                  <a:srgbClr val="333333"/>
                </a:solidFill>
                <a:highlight>
                  <a:srgbClr val="FFFFFF"/>
                </a:highlight>
              </a:rPr>
              <a:t>Complexity:</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50000"/>
              </a:lnSpc>
              <a:spcBef>
                <a:spcPts val="0"/>
              </a:spcBef>
              <a:spcAft>
                <a:spcPts val="0"/>
              </a:spcAft>
              <a:buClr>
                <a:schemeClr val="dk1"/>
              </a:buClr>
              <a:buSzPts val="1500"/>
              <a:buAutoNum type="alphaLcPeriod"/>
            </a:pPr>
            <a:r>
              <a:rPr lang="en" sz="1500">
                <a:solidFill>
                  <a:srgbClr val="333333"/>
                </a:solidFill>
                <a:highlight>
                  <a:srgbClr val="FFFFFF"/>
                </a:highlight>
              </a:rPr>
              <a:t>Despite the unified filing setup, it’s considerably </a:t>
            </a:r>
            <a:r>
              <a:rPr lang="en" sz="1500">
                <a:solidFill>
                  <a:srgbClr val="FF0000"/>
                </a:solidFill>
                <a:highlight>
                  <a:srgbClr val="FFFFFF"/>
                </a:highlight>
              </a:rPr>
              <a:t>more complex to manage multiple LLCs</a:t>
            </a:r>
            <a:r>
              <a:rPr lang="en" sz="1500">
                <a:solidFill>
                  <a:srgbClr val="333333"/>
                </a:solidFill>
                <a:highlight>
                  <a:srgbClr val="FFFFFF"/>
                </a:highlight>
              </a:rPr>
              <a:t> with separate assets and owners than a single entity. </a:t>
            </a:r>
            <a:endParaRPr sz="1500">
              <a:solidFill>
                <a:srgbClr val="333333"/>
              </a:solidFill>
              <a:highlight>
                <a:srgbClr val="FFFFFF"/>
              </a:highlight>
            </a:endParaRPr>
          </a:p>
          <a:p>
            <a:pPr indent="-323850" lvl="1" marL="914400" rtl="0" algn="l">
              <a:lnSpc>
                <a:spcPct val="150000"/>
              </a:lnSpc>
              <a:spcBef>
                <a:spcPts val="0"/>
              </a:spcBef>
              <a:spcAft>
                <a:spcPts val="0"/>
              </a:spcAft>
              <a:buClr>
                <a:schemeClr val="dk1"/>
              </a:buClr>
              <a:buSzPts val="1500"/>
              <a:buAutoNum type="alphaLcPeriod"/>
            </a:pPr>
            <a:r>
              <a:rPr lang="en" sz="1500">
                <a:solidFill>
                  <a:srgbClr val="FF0000"/>
                </a:solidFill>
                <a:highlight>
                  <a:srgbClr val="FFFFFF"/>
                </a:highlight>
              </a:rPr>
              <a:t>Taxes in particular are complicated by the series structure</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50000"/>
              </a:lnSpc>
              <a:spcBef>
                <a:spcPts val="0"/>
              </a:spcBef>
              <a:spcAft>
                <a:spcPts val="0"/>
              </a:spcAft>
              <a:buClr>
                <a:srgbClr val="333333"/>
              </a:buClr>
              <a:buSzPts val="1500"/>
              <a:buChar char="●"/>
            </a:pPr>
            <a:r>
              <a:rPr b="1" lang="en" sz="1500">
                <a:solidFill>
                  <a:srgbClr val="333333"/>
                </a:solidFill>
                <a:highlight>
                  <a:srgbClr val="FFFFFF"/>
                </a:highlight>
              </a:rPr>
              <a:t>Administrative costs:</a:t>
            </a:r>
            <a:r>
              <a:rPr lang="en" sz="1500">
                <a:solidFill>
                  <a:srgbClr val="333333"/>
                </a:solidFill>
                <a:highlight>
                  <a:srgbClr val="FFFFFF"/>
                </a:highlight>
              </a:rPr>
              <a:t> </a:t>
            </a:r>
            <a:endParaRPr sz="1500">
              <a:solidFill>
                <a:srgbClr val="333333"/>
              </a:solidFill>
              <a:highlight>
                <a:srgbClr val="FFFFFF"/>
              </a:highlight>
            </a:endParaRPr>
          </a:p>
          <a:p>
            <a:pPr indent="-323850" lvl="1" marL="914400" rtl="0" algn="l">
              <a:lnSpc>
                <a:spcPct val="150000"/>
              </a:lnSpc>
              <a:spcBef>
                <a:spcPts val="0"/>
              </a:spcBef>
              <a:spcAft>
                <a:spcPts val="0"/>
              </a:spcAft>
              <a:buClr>
                <a:schemeClr val="dk1"/>
              </a:buClr>
              <a:buSzPts val="1500"/>
              <a:buAutoNum type="alphaLcPeriod"/>
            </a:pPr>
            <a:r>
              <a:rPr lang="en" sz="1500">
                <a:solidFill>
                  <a:srgbClr val="333333"/>
                </a:solidFill>
                <a:highlight>
                  <a:srgbClr val="FFFFFF"/>
                </a:highlight>
              </a:rPr>
              <a:t>The </a:t>
            </a:r>
            <a:r>
              <a:rPr lang="en" sz="1500">
                <a:solidFill>
                  <a:srgbClr val="FF0000"/>
                </a:solidFill>
                <a:highlight>
                  <a:srgbClr val="FFFFFF"/>
                </a:highlight>
              </a:rPr>
              <a:t>added administrative burden means additional cost </a:t>
            </a:r>
            <a:r>
              <a:rPr lang="en" sz="1500">
                <a:solidFill>
                  <a:srgbClr val="333333"/>
                </a:solidFill>
                <a:highlight>
                  <a:srgbClr val="FFFFFF"/>
                </a:highlight>
              </a:rPr>
              <a:t>and guidance from professional advisors. </a:t>
            </a:r>
            <a:endParaRPr sz="1500">
              <a:solidFill>
                <a:srgbClr val="333333"/>
              </a:solidFill>
              <a:highlight>
                <a:srgbClr val="FFFFFF"/>
              </a:highlight>
            </a:endParaRPr>
          </a:p>
          <a:p>
            <a:pPr indent="-323850" lvl="1" marL="914400" rtl="0" algn="l">
              <a:lnSpc>
                <a:spcPct val="150000"/>
              </a:lnSpc>
              <a:spcBef>
                <a:spcPts val="0"/>
              </a:spcBef>
              <a:spcAft>
                <a:spcPts val="0"/>
              </a:spcAft>
              <a:buClr>
                <a:schemeClr val="dk1"/>
              </a:buClr>
              <a:buSzPts val="1500"/>
              <a:buAutoNum type="alphaLcPeriod"/>
            </a:pPr>
            <a:r>
              <a:rPr lang="en" sz="1500">
                <a:solidFill>
                  <a:srgbClr val="333333"/>
                </a:solidFill>
                <a:highlight>
                  <a:srgbClr val="FFFFFF"/>
                </a:highlight>
              </a:rPr>
              <a:t>In addition, </a:t>
            </a:r>
            <a:r>
              <a:rPr lang="en" sz="1500">
                <a:solidFill>
                  <a:srgbClr val="FF0000"/>
                </a:solidFill>
                <a:highlight>
                  <a:srgbClr val="FFFFFF"/>
                </a:highlight>
              </a:rPr>
              <a:t>fees may be higher for forming a series LLC</a:t>
            </a:r>
            <a:r>
              <a:rPr lang="en" sz="1500">
                <a:solidFill>
                  <a:srgbClr val="333333"/>
                </a:solidFill>
                <a:highlight>
                  <a:srgbClr val="FFFFFF"/>
                </a:highlight>
              </a:rPr>
              <a:t>.</a:t>
            </a:r>
            <a:endParaRPr sz="1500">
              <a:solidFill>
                <a:srgbClr val="333333"/>
              </a:solidFill>
              <a:highlight>
                <a:srgbClr val="FFFFFF"/>
              </a:highlight>
            </a:endParaRPr>
          </a:p>
          <a:p>
            <a:pPr indent="0" lvl="0" marL="0" rtl="0" algn="l">
              <a:lnSpc>
                <a:spcPct val="115000"/>
              </a:lnSpc>
              <a:spcBef>
                <a:spcPts val="900"/>
              </a:spcBef>
              <a:spcAft>
                <a:spcPts val="0"/>
              </a:spcAft>
              <a:buSzPts val="1800"/>
              <a:buNone/>
            </a:pPr>
            <a:r>
              <a:t/>
            </a:r>
            <a:endParaRPr sz="15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100"/>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7"/>
          <p:cNvSpPr txBox="1"/>
          <p:nvPr>
            <p:ph type="title"/>
          </p:nvPr>
        </p:nvSpPr>
        <p:spPr>
          <a:xfrm>
            <a:off x="353700" y="186100"/>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1800"/>
              </a:spcBef>
              <a:spcAft>
                <a:spcPts val="400"/>
              </a:spcAft>
              <a:buSzPts val="2800"/>
              <a:buNone/>
            </a:pPr>
            <a:r>
              <a:rPr b="1" lang="en" sz="1700">
                <a:solidFill>
                  <a:srgbClr val="333333"/>
                </a:solidFill>
                <a:highlight>
                  <a:schemeClr val="lt1"/>
                </a:highlight>
              </a:rPr>
              <a:t>6. C Corporation</a:t>
            </a:r>
            <a:endParaRPr b="1" sz="1700">
              <a:solidFill>
                <a:srgbClr val="333333"/>
              </a:solidFill>
              <a:highlight>
                <a:srgbClr val="FFFFFF"/>
              </a:highlight>
            </a:endParaRPr>
          </a:p>
        </p:txBody>
      </p:sp>
      <p:sp>
        <p:nvSpPr>
          <p:cNvPr id="370" name="Google Shape;370;p57"/>
          <p:cNvSpPr txBox="1"/>
          <p:nvPr>
            <p:ph idx="1" type="body"/>
          </p:nvPr>
        </p:nvSpPr>
        <p:spPr>
          <a:xfrm>
            <a:off x="311700" y="758800"/>
            <a:ext cx="8520600" cy="41262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A corporation is </a:t>
            </a:r>
            <a:r>
              <a:rPr lang="en" sz="1500">
                <a:solidFill>
                  <a:srgbClr val="FF0000"/>
                </a:solidFill>
                <a:highlight>
                  <a:srgbClr val="FFFFFF"/>
                </a:highlight>
              </a:rPr>
              <a:t>owned by shareholders who may have varying levels of control and involvement in the everyday operations of the business</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In the case of </a:t>
            </a:r>
            <a:r>
              <a:rPr lang="en" sz="1500">
                <a:solidFill>
                  <a:srgbClr val="FF0000"/>
                </a:solidFill>
                <a:highlight>
                  <a:srgbClr val="FFFFFF"/>
                </a:highlight>
              </a:rPr>
              <a:t>stock corporations, ownership is issued in shares of stock</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A corporation is formed by </a:t>
            </a:r>
            <a:r>
              <a:rPr lang="en" sz="1500">
                <a:solidFill>
                  <a:srgbClr val="FF0000"/>
                </a:solidFill>
                <a:highlight>
                  <a:srgbClr val="FFFFFF"/>
                </a:highlight>
              </a:rPr>
              <a:t>filing articles of incorporation with the state</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The </a:t>
            </a:r>
            <a:r>
              <a:rPr lang="en" sz="1500">
                <a:solidFill>
                  <a:srgbClr val="FF0000"/>
                </a:solidFill>
                <a:highlight>
                  <a:srgbClr val="FFFFFF"/>
                </a:highlight>
              </a:rPr>
              <a:t>process of incorporation includes appointing a board of directors to oversee the business and establishing bylaws for its governance</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With governance managed through a </a:t>
            </a:r>
            <a:r>
              <a:rPr lang="en" sz="1500">
                <a:solidFill>
                  <a:srgbClr val="FF0000"/>
                </a:solidFill>
                <a:highlight>
                  <a:srgbClr val="FFFFFF"/>
                </a:highlight>
              </a:rPr>
              <a:t>board of directors and ownership distributed among shareholders</a:t>
            </a:r>
            <a:r>
              <a:rPr lang="en" sz="1500">
                <a:solidFill>
                  <a:srgbClr val="333333"/>
                </a:solidFill>
                <a:highlight>
                  <a:srgbClr val="FFFFFF"/>
                </a:highlight>
              </a:rPr>
              <a:t>, corporations </a:t>
            </a:r>
            <a:r>
              <a:rPr lang="en" sz="1500">
                <a:solidFill>
                  <a:srgbClr val="FF0000"/>
                </a:solidFill>
                <a:highlight>
                  <a:srgbClr val="FFFFFF"/>
                </a:highlight>
              </a:rPr>
              <a:t>represent a further degree of separation between the business entity and its owners</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333333"/>
                </a:solidFill>
                <a:highlight>
                  <a:srgbClr val="FFFFFF"/>
                </a:highlight>
              </a:rPr>
              <a:t>Unlike sole proprietorships, partnerships, and LLCs, C corporations are </a:t>
            </a:r>
            <a:r>
              <a:rPr lang="en" sz="1500">
                <a:solidFill>
                  <a:srgbClr val="FF0000"/>
                </a:solidFill>
                <a:highlight>
                  <a:srgbClr val="FFFFFF"/>
                </a:highlight>
              </a:rPr>
              <a:t>not pass-through entities.</a:t>
            </a:r>
            <a:endParaRPr sz="1500">
              <a:solidFill>
                <a:srgbClr val="FF0000"/>
              </a:solidFill>
              <a:highlight>
                <a:srgbClr val="FFFFFF"/>
              </a:highlight>
            </a:endParaRPr>
          </a:p>
          <a:p>
            <a:pPr indent="-323850" lvl="0" marL="457200" rtl="0" algn="l">
              <a:lnSpc>
                <a:spcPct val="115000"/>
              </a:lnSpc>
              <a:spcBef>
                <a:spcPts val="0"/>
              </a:spcBef>
              <a:spcAft>
                <a:spcPts val="0"/>
              </a:spcAft>
              <a:buClr>
                <a:srgbClr val="333333"/>
              </a:buClr>
              <a:buSzPts val="1500"/>
              <a:buChar char="●"/>
            </a:pPr>
            <a:r>
              <a:rPr lang="en" sz="1500">
                <a:solidFill>
                  <a:srgbClr val="FF0000"/>
                </a:solidFill>
                <a:highlight>
                  <a:srgbClr val="FFFFFF"/>
                </a:highlight>
              </a:rPr>
              <a:t>Profits belong to the corporation and are subject to corporate income tax</a:t>
            </a:r>
            <a:r>
              <a:rPr lang="en" sz="1500">
                <a:solidFill>
                  <a:srgbClr val="333333"/>
                </a:solidFill>
                <a:highlight>
                  <a:srgbClr val="FFFFFF"/>
                </a:highlight>
              </a:rPr>
              <a:t>. They may also be distributed through </a:t>
            </a:r>
            <a:r>
              <a:rPr lang="en" sz="1500">
                <a:solidFill>
                  <a:srgbClr val="FF0000"/>
                </a:solidFill>
                <a:highlight>
                  <a:srgbClr val="FFFFFF"/>
                </a:highlight>
              </a:rPr>
              <a:t>dividends to shareholders</a:t>
            </a:r>
            <a:r>
              <a:rPr lang="en" sz="1500">
                <a:solidFill>
                  <a:srgbClr val="333333"/>
                </a:solidFill>
                <a:highlight>
                  <a:srgbClr val="FFFFFF"/>
                </a:highlight>
              </a:rPr>
              <a:t>.</a:t>
            </a:r>
            <a:endParaRPr sz="1500">
              <a:solidFill>
                <a:srgbClr val="333333"/>
              </a:solidFill>
              <a:highlight>
                <a:srgbClr val="FFFFFF"/>
              </a:highlight>
            </a:endParaRPr>
          </a:p>
          <a:p>
            <a:pPr indent="0" lvl="0" marL="0" rtl="0" algn="l">
              <a:lnSpc>
                <a:spcPct val="115000"/>
              </a:lnSpc>
              <a:spcBef>
                <a:spcPts val="1200"/>
              </a:spcBef>
              <a:spcAft>
                <a:spcPts val="1200"/>
              </a:spcAft>
              <a:buSzPts val="1800"/>
              <a:buNone/>
            </a:pPr>
            <a:r>
              <a:t/>
            </a:r>
            <a:endParaRPr sz="2100"/>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376" name="Google Shape;376;p5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377" name="Google Shape;377;p58"/>
          <p:cNvPicPr preferRelativeResize="0"/>
          <p:nvPr/>
        </p:nvPicPr>
        <p:blipFill rotWithShape="1">
          <a:blip r:embed="rId3">
            <a:alphaModFix/>
          </a:blip>
          <a:srcRect b="0" l="0" r="0" t="0"/>
          <a:stretch/>
        </p:blipFill>
        <p:spPr>
          <a:xfrm>
            <a:off x="466725" y="271463"/>
            <a:ext cx="8210550" cy="460057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59"/>
          <p:cNvSpPr txBox="1"/>
          <p:nvPr>
            <p:ph idx="1" type="body"/>
          </p:nvPr>
        </p:nvSpPr>
        <p:spPr>
          <a:xfrm>
            <a:off x="311700" y="203350"/>
            <a:ext cx="8520600" cy="48006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Advantages of a C corporation</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With their formal governance and ownership structures, corporations can sustain any level of growth. Generally, the structure becomes advantageous as a business grows larger. Some of the advantages include the following:</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Limited liability:</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Like an LLC, a corporation is a separate legal entity with assets and liabilities of its own.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The liability of its shareholders is generally limited to the amount they have invested in the business.</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Self-employment taxes: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Shareholders who work in the business </a:t>
            </a:r>
            <a:r>
              <a:rPr lang="en" sz="1400">
                <a:solidFill>
                  <a:srgbClr val="FF0000"/>
                </a:solidFill>
                <a:highlight>
                  <a:srgbClr val="FFFFFF"/>
                </a:highlight>
              </a:rPr>
              <a:t>are paid and taxed as employees</a:t>
            </a:r>
            <a:r>
              <a:rPr lang="en" sz="1400">
                <a:solidFill>
                  <a:srgbClr val="333333"/>
                </a:solidFill>
                <a:highlight>
                  <a:srgbClr val="FFFFFF"/>
                </a:highlight>
              </a:rPr>
              <a:t>, sparing them from self-employment tax.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Income can be kept in the business as </a:t>
            </a:r>
            <a:r>
              <a:rPr lang="en" sz="1400">
                <a:solidFill>
                  <a:srgbClr val="FF0000"/>
                </a:solidFill>
                <a:highlight>
                  <a:srgbClr val="FFFFFF"/>
                </a:highlight>
              </a:rPr>
              <a:t>equity and distributed through shares and dividends, providing greater financial flexibility.</a:t>
            </a:r>
            <a:endParaRPr sz="1400">
              <a:solidFill>
                <a:srgbClr val="FF0000"/>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Access to capital:</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C Corporations can access </a:t>
            </a:r>
            <a:r>
              <a:rPr lang="en" sz="1400">
                <a:solidFill>
                  <a:srgbClr val="FF0000"/>
                </a:solidFill>
                <a:highlight>
                  <a:srgbClr val="FFFFFF"/>
                </a:highlight>
              </a:rPr>
              <a:t>capital by issuing stock</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They can make </a:t>
            </a:r>
            <a:r>
              <a:rPr lang="en" sz="1400">
                <a:solidFill>
                  <a:srgbClr val="FF0000"/>
                </a:solidFill>
                <a:highlight>
                  <a:srgbClr val="FFFFFF"/>
                </a:highlight>
              </a:rPr>
              <a:t>unlimited stock offers to individuals or businesses, including foreign or domestic investors</a:t>
            </a:r>
            <a:r>
              <a:rPr lang="en" sz="1400">
                <a:solidFill>
                  <a:srgbClr val="333333"/>
                </a:solidFill>
                <a:highlight>
                  <a:srgbClr val="FFFFFF"/>
                </a:highlight>
              </a:rPr>
              <a:t>. They can also issue </a:t>
            </a:r>
            <a:r>
              <a:rPr lang="en" sz="1400">
                <a:solidFill>
                  <a:srgbClr val="FF0000"/>
                </a:solidFill>
                <a:highlight>
                  <a:srgbClr val="FFFFFF"/>
                </a:highlight>
              </a:rPr>
              <a:t>multiple types of stock</a:t>
            </a:r>
            <a:r>
              <a:rPr lang="en" sz="1400">
                <a:solidFill>
                  <a:srgbClr val="333333"/>
                </a:solidFill>
                <a:highlight>
                  <a:srgbClr val="FFFFFF"/>
                </a:highlight>
              </a:rPr>
              <a:t>.</a:t>
            </a:r>
            <a:endParaRPr sz="14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6"/>
          <p:cNvSpPr txBox="1"/>
          <p:nvPr>
            <p:ph idx="1" type="body"/>
          </p:nvPr>
        </p:nvSpPr>
        <p:spPr>
          <a:xfrm>
            <a:off x="228225" y="64100"/>
            <a:ext cx="8861400" cy="500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400"/>
              </a:spcBef>
              <a:spcAft>
                <a:spcPts val="0"/>
              </a:spcAft>
              <a:buClr>
                <a:schemeClr val="dk1"/>
              </a:buClr>
              <a:buSzPts val="935"/>
              <a:buFont typeface="Arial"/>
              <a:buNone/>
            </a:pPr>
            <a:r>
              <a:rPr b="1" lang="en" sz="2129">
                <a:solidFill>
                  <a:srgbClr val="333333"/>
                </a:solidFill>
                <a:highlight>
                  <a:srgbClr val="FFFFFF"/>
                </a:highlight>
              </a:rPr>
              <a:t>Startup Type 2: Large Company Startups</a:t>
            </a:r>
            <a:endParaRPr b="1" sz="2129">
              <a:solidFill>
                <a:srgbClr val="333333"/>
              </a:solidFill>
              <a:highlight>
                <a:srgbClr val="FFFFFF"/>
              </a:highlight>
            </a:endParaRPr>
          </a:p>
          <a:p>
            <a:pPr indent="-325219" lvl="0" marL="457200" rtl="0" algn="l">
              <a:lnSpc>
                <a:spcPct val="130000"/>
              </a:lnSpc>
              <a:spcBef>
                <a:spcPts val="1800"/>
              </a:spcBef>
              <a:spcAft>
                <a:spcPts val="0"/>
              </a:spcAft>
              <a:buClr>
                <a:srgbClr val="212529"/>
              </a:buClr>
              <a:buSzPts val="1522"/>
              <a:buChar char="●"/>
            </a:pPr>
            <a:r>
              <a:rPr lang="en" sz="1521">
                <a:solidFill>
                  <a:srgbClr val="FF0000"/>
                </a:solidFill>
                <a:highlight>
                  <a:srgbClr val="FFFFFF"/>
                </a:highlight>
              </a:rPr>
              <a:t>With technology, customer interest, and markets changing every day, large companies need to adapt their business model to survive</a:t>
            </a:r>
            <a:r>
              <a:rPr lang="en" sz="1521">
                <a:solidFill>
                  <a:srgbClr val="212529"/>
                </a:solidFill>
                <a:highlight>
                  <a:srgbClr val="FFFFFF"/>
                </a:highlight>
              </a:rPr>
              <a:t>. </a:t>
            </a:r>
            <a:endParaRPr sz="1521">
              <a:solidFill>
                <a:srgbClr val="212529"/>
              </a:solidFill>
              <a:highlight>
                <a:srgbClr val="FFFFFF"/>
              </a:highlight>
            </a:endParaRPr>
          </a:p>
          <a:p>
            <a:pPr indent="-325219" lvl="0" marL="457200" rtl="0" algn="l">
              <a:lnSpc>
                <a:spcPct val="130000"/>
              </a:lnSpc>
              <a:spcBef>
                <a:spcPts val="0"/>
              </a:spcBef>
              <a:spcAft>
                <a:spcPts val="0"/>
              </a:spcAft>
              <a:buClr>
                <a:srgbClr val="212529"/>
              </a:buClr>
              <a:buSzPts val="1522"/>
              <a:buChar char="●"/>
            </a:pPr>
            <a:r>
              <a:rPr lang="en" sz="1521">
                <a:solidFill>
                  <a:srgbClr val="212529"/>
                </a:solidFill>
                <a:highlight>
                  <a:srgbClr val="FFFFFF"/>
                </a:highlight>
              </a:rPr>
              <a:t>This is where large company startups come in. </a:t>
            </a:r>
            <a:endParaRPr sz="1521">
              <a:solidFill>
                <a:srgbClr val="212529"/>
              </a:solidFill>
              <a:highlight>
                <a:srgbClr val="FFFFFF"/>
              </a:highlight>
            </a:endParaRPr>
          </a:p>
          <a:p>
            <a:pPr indent="-325219" lvl="0" marL="457200" rtl="0" algn="l">
              <a:lnSpc>
                <a:spcPct val="130000"/>
              </a:lnSpc>
              <a:spcBef>
                <a:spcPts val="0"/>
              </a:spcBef>
              <a:spcAft>
                <a:spcPts val="0"/>
              </a:spcAft>
              <a:buClr>
                <a:srgbClr val="212529"/>
              </a:buClr>
              <a:buSzPts val="1522"/>
              <a:buChar char="●"/>
            </a:pPr>
            <a:r>
              <a:rPr lang="en" sz="1521">
                <a:solidFill>
                  <a:srgbClr val="FF0000"/>
                </a:solidFill>
                <a:highlight>
                  <a:srgbClr val="FFFFFF"/>
                </a:highlight>
              </a:rPr>
              <a:t>Backed by the support and capital of the already successful company</a:t>
            </a:r>
            <a:r>
              <a:rPr lang="en" sz="1521">
                <a:solidFill>
                  <a:srgbClr val="212529"/>
                </a:solidFill>
                <a:highlight>
                  <a:srgbClr val="FFFFFF"/>
                </a:highlight>
              </a:rPr>
              <a:t>, these offshoot startups aim </a:t>
            </a:r>
            <a:endParaRPr sz="1521">
              <a:solidFill>
                <a:srgbClr val="212529"/>
              </a:solidFill>
              <a:highlight>
                <a:srgbClr val="FFFFFF"/>
              </a:highlight>
            </a:endParaRPr>
          </a:p>
          <a:p>
            <a:pPr indent="-325219" lvl="1" marL="914400" rtl="0" algn="l">
              <a:lnSpc>
                <a:spcPct val="130000"/>
              </a:lnSpc>
              <a:spcBef>
                <a:spcPts val="0"/>
              </a:spcBef>
              <a:spcAft>
                <a:spcPts val="0"/>
              </a:spcAft>
              <a:buClr>
                <a:srgbClr val="212529"/>
              </a:buClr>
              <a:buSzPts val="1522"/>
              <a:buChar char="○"/>
            </a:pPr>
            <a:r>
              <a:rPr lang="en" sz="1521">
                <a:solidFill>
                  <a:srgbClr val="212529"/>
                </a:solidFill>
                <a:highlight>
                  <a:srgbClr val="FFFFFF"/>
                </a:highlight>
              </a:rPr>
              <a:t>to reach new audiences, </a:t>
            </a:r>
            <a:endParaRPr sz="1521">
              <a:solidFill>
                <a:srgbClr val="212529"/>
              </a:solidFill>
              <a:highlight>
                <a:srgbClr val="FFFFFF"/>
              </a:highlight>
            </a:endParaRPr>
          </a:p>
          <a:p>
            <a:pPr indent="-325219" lvl="1" marL="914400" rtl="0" algn="l">
              <a:lnSpc>
                <a:spcPct val="130000"/>
              </a:lnSpc>
              <a:spcBef>
                <a:spcPts val="0"/>
              </a:spcBef>
              <a:spcAft>
                <a:spcPts val="0"/>
              </a:spcAft>
              <a:buClr>
                <a:srgbClr val="212529"/>
              </a:buClr>
              <a:buSzPts val="1522"/>
              <a:buChar char="○"/>
            </a:pPr>
            <a:r>
              <a:rPr lang="en" sz="1521">
                <a:solidFill>
                  <a:srgbClr val="212529"/>
                </a:solidFill>
                <a:highlight>
                  <a:srgbClr val="FFFFFF"/>
                </a:highlight>
              </a:rPr>
              <a:t>diversify product offerings, and </a:t>
            </a:r>
            <a:endParaRPr sz="1521">
              <a:solidFill>
                <a:srgbClr val="212529"/>
              </a:solidFill>
              <a:highlight>
                <a:srgbClr val="FFFFFF"/>
              </a:highlight>
            </a:endParaRPr>
          </a:p>
          <a:p>
            <a:pPr indent="-325219" lvl="1" marL="914400" rtl="0" algn="l">
              <a:lnSpc>
                <a:spcPct val="130000"/>
              </a:lnSpc>
              <a:spcBef>
                <a:spcPts val="0"/>
              </a:spcBef>
              <a:spcAft>
                <a:spcPts val="0"/>
              </a:spcAft>
              <a:buClr>
                <a:srgbClr val="212529"/>
              </a:buClr>
              <a:buSzPts val="1522"/>
              <a:buChar char="○"/>
            </a:pPr>
            <a:r>
              <a:rPr lang="en" sz="1521">
                <a:solidFill>
                  <a:srgbClr val="212529"/>
                </a:solidFill>
                <a:highlight>
                  <a:srgbClr val="FFFFFF"/>
                </a:highlight>
              </a:rPr>
              <a:t>keep large companies tapped into the ever-changing market.</a:t>
            </a:r>
            <a:endParaRPr sz="1521">
              <a:solidFill>
                <a:srgbClr val="212529"/>
              </a:solidFill>
              <a:highlight>
                <a:srgbClr val="FFFFFF"/>
              </a:highlight>
            </a:endParaRPr>
          </a:p>
          <a:p>
            <a:pPr indent="0" lvl="0" marL="0" rtl="0" algn="l">
              <a:lnSpc>
                <a:spcPct val="130000"/>
              </a:lnSpc>
              <a:spcBef>
                <a:spcPts val="1200"/>
              </a:spcBef>
              <a:spcAft>
                <a:spcPts val="0"/>
              </a:spcAft>
              <a:buClr>
                <a:schemeClr val="dk1"/>
              </a:buClr>
              <a:buSzPts val="935"/>
              <a:buFont typeface="Arial"/>
              <a:buNone/>
            </a:pPr>
            <a:r>
              <a:rPr b="1" lang="en" sz="1521">
                <a:solidFill>
                  <a:srgbClr val="333333"/>
                </a:solidFill>
                <a:highlight>
                  <a:srgbClr val="FFFFFF"/>
                </a:highlight>
              </a:rPr>
              <a:t>A Large Company Startup May Be Right for You If:</a:t>
            </a:r>
            <a:endParaRPr b="1" sz="1521">
              <a:solidFill>
                <a:srgbClr val="333333"/>
              </a:solidFill>
              <a:highlight>
                <a:srgbClr val="FFFFFF"/>
              </a:highlight>
            </a:endParaRPr>
          </a:p>
          <a:p>
            <a:pPr indent="-330617" lvl="0" marL="457200" rtl="0" algn="l">
              <a:lnSpc>
                <a:spcPct val="130000"/>
              </a:lnSpc>
              <a:spcBef>
                <a:spcPts val="1200"/>
              </a:spcBef>
              <a:spcAft>
                <a:spcPts val="0"/>
              </a:spcAft>
              <a:buClr>
                <a:srgbClr val="212529"/>
              </a:buClr>
              <a:buSzPts val="1607"/>
              <a:buChar char="●"/>
            </a:pPr>
            <a:r>
              <a:rPr lang="en" sz="1606">
                <a:solidFill>
                  <a:srgbClr val="212529"/>
                </a:solidFill>
                <a:highlight>
                  <a:srgbClr val="FFFFFF"/>
                </a:highlight>
              </a:rPr>
              <a:t>You already </a:t>
            </a:r>
            <a:r>
              <a:rPr lang="en" sz="1606">
                <a:solidFill>
                  <a:srgbClr val="FF0000"/>
                </a:solidFill>
                <a:highlight>
                  <a:srgbClr val="FFFFFF"/>
                </a:highlight>
              </a:rPr>
              <a:t>own a large, successful company</a:t>
            </a:r>
            <a:r>
              <a:rPr lang="en" sz="1606">
                <a:solidFill>
                  <a:srgbClr val="212529"/>
                </a:solidFill>
                <a:highlight>
                  <a:srgbClr val="FFFFFF"/>
                </a:highlight>
              </a:rPr>
              <a:t>.</a:t>
            </a:r>
            <a:endParaRPr sz="1606">
              <a:solidFill>
                <a:srgbClr val="212529"/>
              </a:solidFill>
              <a:highlight>
                <a:srgbClr val="FFFFFF"/>
              </a:highlight>
            </a:endParaRPr>
          </a:p>
          <a:p>
            <a:pPr indent="-330617" lvl="0" marL="457200" rtl="0" algn="l">
              <a:lnSpc>
                <a:spcPct val="130000"/>
              </a:lnSpc>
              <a:spcBef>
                <a:spcPts val="0"/>
              </a:spcBef>
              <a:spcAft>
                <a:spcPts val="0"/>
              </a:spcAft>
              <a:buClr>
                <a:srgbClr val="212529"/>
              </a:buClr>
              <a:buSzPts val="1607"/>
              <a:buChar char="●"/>
            </a:pPr>
            <a:r>
              <a:rPr lang="en" sz="1606">
                <a:solidFill>
                  <a:srgbClr val="212529"/>
                </a:solidFill>
                <a:highlight>
                  <a:srgbClr val="FFFFFF"/>
                </a:highlight>
              </a:rPr>
              <a:t>You’re looking to </a:t>
            </a:r>
            <a:r>
              <a:rPr lang="en" sz="1606">
                <a:solidFill>
                  <a:srgbClr val="FF0000"/>
                </a:solidFill>
                <a:highlight>
                  <a:srgbClr val="FFFFFF"/>
                </a:highlight>
              </a:rPr>
              <a:t>diversify or tap into a new market that isn’t in your company’s current wheelhouse</a:t>
            </a:r>
            <a:r>
              <a:rPr lang="en" sz="1606">
                <a:solidFill>
                  <a:srgbClr val="212529"/>
                </a:solidFill>
                <a:highlight>
                  <a:srgbClr val="FFFFFF"/>
                </a:highlight>
              </a:rPr>
              <a:t>.</a:t>
            </a:r>
            <a:endParaRPr sz="1606">
              <a:solidFill>
                <a:srgbClr val="212529"/>
              </a:solidFill>
              <a:highlight>
                <a:srgbClr val="FFFFFF"/>
              </a:highlight>
            </a:endParaRPr>
          </a:p>
          <a:p>
            <a:pPr indent="-330617" lvl="0" marL="457200" rtl="0" algn="l">
              <a:lnSpc>
                <a:spcPct val="130000"/>
              </a:lnSpc>
              <a:spcBef>
                <a:spcPts val="0"/>
              </a:spcBef>
              <a:spcAft>
                <a:spcPts val="0"/>
              </a:spcAft>
              <a:buClr>
                <a:srgbClr val="212529"/>
              </a:buClr>
              <a:buSzPts val="1607"/>
              <a:buChar char="●"/>
            </a:pPr>
            <a:r>
              <a:rPr lang="en" sz="1606">
                <a:solidFill>
                  <a:srgbClr val="212529"/>
                </a:solidFill>
                <a:highlight>
                  <a:srgbClr val="FFFFFF"/>
                </a:highlight>
              </a:rPr>
              <a:t>You need a way to </a:t>
            </a:r>
            <a:r>
              <a:rPr lang="en" sz="1606">
                <a:solidFill>
                  <a:srgbClr val="FF0000"/>
                </a:solidFill>
                <a:highlight>
                  <a:srgbClr val="FFFFFF"/>
                </a:highlight>
              </a:rPr>
              <a:t>compete with new businesses and keep up with the changing market</a:t>
            </a:r>
            <a:r>
              <a:rPr lang="en" sz="1606">
                <a:solidFill>
                  <a:srgbClr val="212529"/>
                </a:solidFill>
                <a:highlight>
                  <a:srgbClr val="FFFFFF"/>
                </a:highlight>
              </a:rPr>
              <a:t>.</a:t>
            </a:r>
            <a:endParaRPr sz="1729"/>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60"/>
          <p:cNvSpPr txBox="1"/>
          <p:nvPr>
            <p:ph idx="1" type="body"/>
          </p:nvPr>
        </p:nvSpPr>
        <p:spPr>
          <a:xfrm>
            <a:off x="311700" y="273325"/>
            <a:ext cx="8520600" cy="47028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Disadvantages of a C corporation</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Incorporation also has the following drawbacks:</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Regulatory oversight:</a:t>
            </a:r>
            <a:r>
              <a:rPr lang="en" sz="1400">
                <a:solidFill>
                  <a:srgbClr val="333333"/>
                </a:solidFill>
                <a:highlight>
                  <a:srgbClr val="FFFFFF"/>
                </a:highlight>
              </a:rPr>
              <a:t> Corporations are subject to </a:t>
            </a:r>
            <a:r>
              <a:rPr lang="en" sz="1400">
                <a:solidFill>
                  <a:srgbClr val="FF0000"/>
                </a:solidFill>
                <a:highlight>
                  <a:srgbClr val="FFFFFF"/>
                </a:highlight>
              </a:rPr>
              <a:t>greater scrutiny than LLCs</a:t>
            </a:r>
            <a:r>
              <a:rPr lang="en" sz="1400">
                <a:solidFill>
                  <a:srgbClr val="333333"/>
                </a:solidFill>
                <a:highlight>
                  <a:srgbClr val="FFFFFF"/>
                </a:highlight>
              </a:rPr>
              <a:t>, being required to </a:t>
            </a:r>
            <a:r>
              <a:rPr lang="en" sz="1400">
                <a:solidFill>
                  <a:srgbClr val="FF0000"/>
                </a:solidFill>
                <a:highlight>
                  <a:srgbClr val="FFFFFF"/>
                </a:highlight>
              </a:rPr>
              <a:t>disclose earnings, governing documents, and other information annually to shareholders and in some cases the public</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Corporate tax:</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FF0000"/>
                </a:solidFill>
                <a:highlight>
                  <a:srgbClr val="FFFFFF"/>
                </a:highlight>
              </a:rPr>
              <a:t>The profits of C corporations</a:t>
            </a:r>
            <a:r>
              <a:rPr lang="en" sz="1400">
                <a:solidFill>
                  <a:srgbClr val="333333"/>
                </a:solidFill>
                <a:highlight>
                  <a:srgbClr val="FFFFFF"/>
                </a:highlight>
              </a:rPr>
              <a:t> are subject to </a:t>
            </a:r>
            <a:r>
              <a:rPr lang="en" sz="1400">
                <a:solidFill>
                  <a:srgbClr val="FF0000"/>
                </a:solidFill>
                <a:highlight>
                  <a:srgbClr val="FFFFFF"/>
                </a:highlight>
              </a:rPr>
              <a:t>corporate tax</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Shareholders who work in the business and take a salary, as well as shareholders who earn dividends, also pay </a:t>
            </a:r>
            <a:r>
              <a:rPr lang="en" sz="1400">
                <a:solidFill>
                  <a:srgbClr val="FF0000"/>
                </a:solidFill>
                <a:highlight>
                  <a:srgbClr val="FFFFFF"/>
                </a:highlight>
              </a:rPr>
              <a:t>personal income tax on their earnings</a:t>
            </a:r>
            <a:r>
              <a:rPr lang="en" sz="1400">
                <a:solidFill>
                  <a:srgbClr val="333333"/>
                </a:solidFill>
                <a:highlight>
                  <a:srgbClr val="FFFFFF"/>
                </a:highlight>
              </a:rPr>
              <a:t>. </a:t>
            </a:r>
            <a:endParaRPr sz="1400">
              <a:solidFill>
                <a:srgbClr val="333333"/>
              </a:solidFill>
              <a:highlight>
                <a:srgbClr val="FFFFFF"/>
              </a:highlight>
            </a:endParaRPr>
          </a:p>
          <a:p>
            <a:pPr indent="-317500" lvl="1" marL="914400" rtl="0" algn="l">
              <a:lnSpc>
                <a:spcPct val="115000"/>
              </a:lnSpc>
              <a:spcBef>
                <a:spcPts val="0"/>
              </a:spcBef>
              <a:spcAft>
                <a:spcPts val="0"/>
              </a:spcAft>
              <a:buClr>
                <a:schemeClr val="dk1"/>
              </a:buClr>
              <a:buSzPts val="1400"/>
              <a:buAutoNum type="alphaLcPeriod"/>
            </a:pPr>
            <a:r>
              <a:rPr lang="en" sz="1400">
                <a:solidFill>
                  <a:srgbClr val="333333"/>
                </a:solidFill>
                <a:highlight>
                  <a:srgbClr val="FFFFFF"/>
                </a:highlight>
              </a:rPr>
              <a:t>This results in </a:t>
            </a:r>
            <a:r>
              <a:rPr lang="en" sz="1400">
                <a:solidFill>
                  <a:srgbClr val="FF0000"/>
                </a:solidFill>
                <a:highlight>
                  <a:srgbClr val="FFFFFF"/>
                </a:highlight>
              </a:rPr>
              <a:t>two layers of taxation on the business’s profits</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Complexity and costs:</a:t>
            </a:r>
            <a:r>
              <a:rPr lang="en" sz="1400">
                <a:solidFill>
                  <a:srgbClr val="333333"/>
                </a:solidFill>
                <a:highlight>
                  <a:srgbClr val="FFFFFF"/>
                </a:highlight>
              </a:rPr>
              <a:t> Corporations are </a:t>
            </a:r>
            <a:r>
              <a:rPr lang="en" sz="1400">
                <a:solidFill>
                  <a:srgbClr val="FF0000"/>
                </a:solidFill>
                <a:highlight>
                  <a:srgbClr val="FFFFFF"/>
                </a:highlight>
              </a:rPr>
              <a:t>more complex and costly to form and maintain than other business entities.</a:t>
            </a:r>
            <a:endParaRPr sz="1400">
              <a:solidFill>
                <a:srgbClr val="FF0000"/>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Less control:</a:t>
            </a:r>
            <a:r>
              <a:rPr lang="en" sz="1400">
                <a:solidFill>
                  <a:srgbClr val="333333"/>
                </a:solidFill>
                <a:highlight>
                  <a:srgbClr val="FFFFFF"/>
                </a:highlight>
              </a:rPr>
              <a:t> Because </a:t>
            </a:r>
            <a:r>
              <a:rPr lang="en" sz="1400">
                <a:solidFill>
                  <a:srgbClr val="FF0000"/>
                </a:solidFill>
                <a:highlight>
                  <a:srgbClr val="FFFFFF"/>
                </a:highlight>
              </a:rPr>
              <a:t>ownership is spread among shareholders</a:t>
            </a:r>
            <a:r>
              <a:rPr lang="en" sz="1400">
                <a:solidFill>
                  <a:srgbClr val="333333"/>
                </a:solidFill>
                <a:highlight>
                  <a:srgbClr val="FFFFFF"/>
                </a:highlight>
              </a:rPr>
              <a:t>, and </a:t>
            </a:r>
            <a:r>
              <a:rPr lang="en" sz="1400">
                <a:solidFill>
                  <a:srgbClr val="FF0000"/>
                </a:solidFill>
                <a:highlight>
                  <a:srgbClr val="FFFFFF"/>
                </a:highlight>
              </a:rPr>
              <a:t>governance among a board of directors</a:t>
            </a:r>
            <a:r>
              <a:rPr lang="en" sz="1400">
                <a:solidFill>
                  <a:srgbClr val="333333"/>
                </a:solidFill>
                <a:highlight>
                  <a:srgbClr val="FFFFFF"/>
                </a:highlight>
              </a:rPr>
              <a:t>, corporations make it </a:t>
            </a:r>
            <a:r>
              <a:rPr lang="en" sz="1400">
                <a:solidFill>
                  <a:srgbClr val="FF0000"/>
                </a:solidFill>
                <a:highlight>
                  <a:srgbClr val="FFFFFF"/>
                </a:highlight>
              </a:rPr>
              <a:t>harder to exert individual control over the business</a:t>
            </a:r>
            <a:r>
              <a:rPr lang="en" sz="1400">
                <a:solidFill>
                  <a:srgbClr val="333333"/>
                </a:solidFill>
                <a:highlight>
                  <a:srgbClr val="FFFFFF"/>
                </a:highlight>
              </a:rPr>
              <a:t>.</a:t>
            </a:r>
            <a:endParaRPr sz="14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2000"/>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1800"/>
              </a:spcBef>
              <a:spcAft>
                <a:spcPts val="400"/>
              </a:spcAft>
              <a:buSzPts val="2800"/>
              <a:buNone/>
            </a:pPr>
            <a:r>
              <a:rPr b="1" lang="en" sz="1700">
                <a:solidFill>
                  <a:srgbClr val="333333"/>
                </a:solidFill>
                <a:highlight>
                  <a:schemeClr val="lt1"/>
                </a:highlight>
              </a:rPr>
              <a:t>7. S Corporation</a:t>
            </a:r>
            <a:endParaRPr b="1" sz="1700">
              <a:solidFill>
                <a:srgbClr val="333333"/>
              </a:solidFill>
              <a:highlight>
                <a:srgbClr val="FFFFFF"/>
              </a:highlight>
            </a:endParaRPr>
          </a:p>
        </p:txBody>
      </p:sp>
      <p:sp>
        <p:nvSpPr>
          <p:cNvPr id="393" name="Google Shape;393;p6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Clr>
                <a:srgbClr val="333333"/>
              </a:buClr>
              <a:buSzPts val="1500"/>
              <a:buChar char="●"/>
            </a:pPr>
            <a:r>
              <a:rPr lang="en" sz="1500">
                <a:solidFill>
                  <a:srgbClr val="333333"/>
                </a:solidFill>
                <a:highlight>
                  <a:srgbClr val="FFFFFF"/>
                </a:highlight>
              </a:rPr>
              <a:t>Some corporations can </a:t>
            </a:r>
            <a:r>
              <a:rPr lang="en" sz="1500">
                <a:solidFill>
                  <a:srgbClr val="FF0000"/>
                </a:solidFill>
                <a:highlight>
                  <a:srgbClr val="FFFFFF"/>
                </a:highlight>
              </a:rPr>
              <a:t>enjoy the benefits of pass-through taxation by electing to be taxed as an S corporation</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50000"/>
              </a:lnSpc>
              <a:spcBef>
                <a:spcPts val="0"/>
              </a:spcBef>
              <a:spcAft>
                <a:spcPts val="0"/>
              </a:spcAft>
              <a:buClr>
                <a:srgbClr val="333333"/>
              </a:buClr>
              <a:buSzPts val="1500"/>
              <a:buChar char="●"/>
            </a:pPr>
            <a:r>
              <a:rPr lang="en" sz="1500">
                <a:solidFill>
                  <a:srgbClr val="333333"/>
                </a:solidFill>
                <a:highlight>
                  <a:srgbClr val="FFFFFF"/>
                </a:highlight>
              </a:rPr>
              <a:t>To qualify, the corporation </a:t>
            </a:r>
            <a:r>
              <a:rPr lang="en" sz="1500">
                <a:solidFill>
                  <a:srgbClr val="FF0000"/>
                </a:solidFill>
                <a:highlight>
                  <a:srgbClr val="FFFFFF"/>
                </a:highlight>
              </a:rPr>
              <a:t>may not have more than 100 shareholders and may issue only one class of stock.</a:t>
            </a:r>
            <a:endParaRPr sz="1500">
              <a:solidFill>
                <a:srgbClr val="FF0000"/>
              </a:solidFill>
              <a:highlight>
                <a:srgbClr val="FFFFFF"/>
              </a:highlight>
            </a:endParaRPr>
          </a:p>
          <a:p>
            <a:pPr indent="-323850" lvl="0" marL="457200" rtl="0" algn="l">
              <a:lnSpc>
                <a:spcPct val="150000"/>
              </a:lnSpc>
              <a:spcBef>
                <a:spcPts val="0"/>
              </a:spcBef>
              <a:spcAft>
                <a:spcPts val="0"/>
              </a:spcAft>
              <a:buClr>
                <a:srgbClr val="333333"/>
              </a:buClr>
              <a:buSzPts val="1500"/>
              <a:buChar char="●"/>
            </a:pPr>
            <a:r>
              <a:rPr lang="en" sz="1500">
                <a:solidFill>
                  <a:srgbClr val="333333"/>
                </a:solidFill>
                <a:highlight>
                  <a:srgbClr val="FFFFFF"/>
                </a:highlight>
              </a:rPr>
              <a:t>Only individuals, </a:t>
            </a:r>
            <a:r>
              <a:rPr lang="en" sz="1500">
                <a:solidFill>
                  <a:srgbClr val="FF0000"/>
                </a:solidFill>
                <a:highlight>
                  <a:srgbClr val="FFFFFF"/>
                </a:highlight>
              </a:rPr>
              <a:t>certain estates and trusts, and certain tax-exempt organizations</a:t>
            </a:r>
            <a:r>
              <a:rPr lang="en" sz="1500">
                <a:solidFill>
                  <a:srgbClr val="333333"/>
                </a:solidFill>
                <a:highlight>
                  <a:srgbClr val="FFFFFF"/>
                </a:highlight>
              </a:rPr>
              <a:t> may own shares in an S corporation.</a:t>
            </a:r>
            <a:endParaRPr sz="1500">
              <a:solidFill>
                <a:srgbClr val="333333"/>
              </a:solidFill>
              <a:highlight>
                <a:srgbClr val="FFFFFF"/>
              </a:highlight>
            </a:endParaRPr>
          </a:p>
          <a:p>
            <a:pPr indent="-323850" lvl="0" marL="457200" rtl="0" algn="l">
              <a:lnSpc>
                <a:spcPct val="150000"/>
              </a:lnSpc>
              <a:spcBef>
                <a:spcPts val="0"/>
              </a:spcBef>
              <a:spcAft>
                <a:spcPts val="0"/>
              </a:spcAft>
              <a:buClr>
                <a:srgbClr val="333333"/>
              </a:buClr>
              <a:buSzPts val="1500"/>
              <a:buChar char="●"/>
            </a:pPr>
            <a:r>
              <a:rPr lang="en" sz="1500">
                <a:solidFill>
                  <a:srgbClr val="333333"/>
                </a:solidFill>
                <a:highlight>
                  <a:srgbClr val="FFFFFF"/>
                </a:highlight>
              </a:rPr>
              <a:t>An S corporation is </a:t>
            </a:r>
            <a:r>
              <a:rPr lang="en" sz="1500">
                <a:solidFill>
                  <a:srgbClr val="FF0000"/>
                </a:solidFill>
                <a:highlight>
                  <a:srgbClr val="FFFFFF"/>
                </a:highlight>
              </a:rPr>
              <a:t>formed through the same steps as a C corporation</a:t>
            </a:r>
            <a:r>
              <a:rPr lang="en" sz="1500">
                <a:solidFill>
                  <a:srgbClr val="333333"/>
                </a:solidFill>
                <a:highlight>
                  <a:srgbClr val="FFFFFF"/>
                </a:highlight>
              </a:rPr>
              <a:t>, with an </a:t>
            </a:r>
            <a:r>
              <a:rPr lang="en" sz="1500">
                <a:solidFill>
                  <a:srgbClr val="FF0000"/>
                </a:solidFill>
                <a:highlight>
                  <a:srgbClr val="FFFFFF"/>
                </a:highlight>
              </a:rPr>
              <a:t>additional election made through a filing with the Internal Revenue Service</a:t>
            </a:r>
            <a:r>
              <a:rPr lang="en" sz="1500">
                <a:solidFill>
                  <a:srgbClr val="333333"/>
                </a:solidFill>
                <a:highlight>
                  <a:srgbClr val="FFFFFF"/>
                </a:highlight>
              </a:rPr>
              <a:t>.</a:t>
            </a:r>
            <a:endParaRPr sz="1500">
              <a:solidFill>
                <a:srgbClr val="333333"/>
              </a:solidFill>
              <a:highlight>
                <a:srgbClr val="FFFFFF"/>
              </a:highlight>
            </a:endParaRPr>
          </a:p>
          <a:p>
            <a:pPr indent="0" lvl="0" marL="0" rtl="0" algn="l">
              <a:lnSpc>
                <a:spcPct val="150000"/>
              </a:lnSpc>
              <a:spcBef>
                <a:spcPts val="1200"/>
              </a:spcBef>
              <a:spcAft>
                <a:spcPts val="1200"/>
              </a:spcAft>
              <a:buSzPts val="1800"/>
              <a:buNone/>
            </a:pPr>
            <a:r>
              <a:t/>
            </a:r>
            <a:endParaRPr sz="21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2"/>
          <p:cNvSpPr txBox="1"/>
          <p:nvPr>
            <p:ph idx="1" type="body"/>
          </p:nvPr>
        </p:nvSpPr>
        <p:spPr>
          <a:xfrm>
            <a:off x="311700" y="343300"/>
            <a:ext cx="8520600" cy="46326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Advantages of an S corporation</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The advantages of an S corporation include:</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Limited liability:</a:t>
            </a:r>
            <a:r>
              <a:rPr lang="en" sz="1400">
                <a:solidFill>
                  <a:srgbClr val="333333"/>
                </a:solidFill>
                <a:highlight>
                  <a:srgbClr val="FFFFFF"/>
                </a:highlight>
              </a:rPr>
              <a:t> Like all corporations, S corporations </a:t>
            </a:r>
            <a:r>
              <a:rPr lang="en" sz="1400">
                <a:solidFill>
                  <a:srgbClr val="FF0000"/>
                </a:solidFill>
                <a:highlight>
                  <a:srgbClr val="FFFFFF"/>
                </a:highlight>
              </a:rPr>
              <a:t>limit the owners’ personal liability for the business’s debts and legal obligations</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Access to funding:</a:t>
            </a:r>
            <a:r>
              <a:rPr lang="en" sz="1400">
                <a:solidFill>
                  <a:srgbClr val="333333"/>
                </a:solidFill>
                <a:highlight>
                  <a:srgbClr val="FFFFFF"/>
                </a:highlight>
              </a:rPr>
              <a:t> S corporations can </a:t>
            </a:r>
            <a:r>
              <a:rPr lang="en" sz="1400">
                <a:solidFill>
                  <a:srgbClr val="FF0000"/>
                </a:solidFill>
                <a:highlight>
                  <a:srgbClr val="FFFFFF"/>
                </a:highlight>
              </a:rPr>
              <a:t>attract investment capital and other funding</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Pass-through taxation:</a:t>
            </a:r>
            <a:r>
              <a:rPr lang="en" sz="1400">
                <a:solidFill>
                  <a:srgbClr val="333333"/>
                </a:solidFill>
                <a:highlight>
                  <a:srgbClr val="FFFFFF"/>
                </a:highlight>
              </a:rPr>
              <a:t> S corporations </a:t>
            </a:r>
            <a:r>
              <a:rPr lang="en" sz="1400">
                <a:solidFill>
                  <a:srgbClr val="FF0000"/>
                </a:solidFill>
                <a:highlight>
                  <a:srgbClr val="FFFFFF"/>
                </a:highlight>
              </a:rPr>
              <a:t>qualify for pass-through taxation</a:t>
            </a:r>
            <a:r>
              <a:rPr lang="en" sz="1400">
                <a:solidFill>
                  <a:srgbClr val="333333"/>
                </a:solidFill>
                <a:highlight>
                  <a:srgbClr val="FFFFFF"/>
                </a:highlight>
              </a:rPr>
              <a:t>, which </a:t>
            </a:r>
            <a:r>
              <a:rPr lang="en" sz="1400">
                <a:solidFill>
                  <a:srgbClr val="FF0000"/>
                </a:solidFill>
                <a:highlight>
                  <a:srgbClr val="FFFFFF"/>
                </a:highlight>
              </a:rPr>
              <a:t>can reduce the tax burden for individual shareholders as well as for the business</a:t>
            </a:r>
            <a:r>
              <a:rPr lang="en" sz="1400">
                <a:solidFill>
                  <a:srgbClr val="333333"/>
                </a:solidFill>
                <a:highlight>
                  <a:srgbClr val="FFFFFF"/>
                </a:highlight>
              </a:rPr>
              <a:t>.</a:t>
            </a:r>
            <a:endParaRPr sz="1400">
              <a:solidFill>
                <a:srgbClr val="333333"/>
              </a:solidFill>
              <a:highlight>
                <a:srgbClr val="FFFFFF"/>
              </a:highlight>
            </a:endParaRPr>
          </a:p>
          <a:p>
            <a:pPr indent="0" lvl="0" marL="0" rtl="0" algn="l">
              <a:lnSpc>
                <a:spcPct val="133000"/>
              </a:lnSpc>
              <a:spcBef>
                <a:spcPts val="1400"/>
              </a:spcBef>
              <a:spcAft>
                <a:spcPts val="0"/>
              </a:spcAft>
              <a:buClr>
                <a:schemeClr val="dk1"/>
              </a:buClr>
              <a:buSzPts val="1100"/>
              <a:buFont typeface="Arial"/>
              <a:buNone/>
            </a:pPr>
            <a:r>
              <a:rPr b="1" lang="en" sz="1500">
                <a:solidFill>
                  <a:srgbClr val="333333"/>
                </a:solidFill>
                <a:highlight>
                  <a:srgbClr val="FFFFFF"/>
                </a:highlight>
              </a:rPr>
              <a:t>Disadvantages of an S corporation</a:t>
            </a:r>
            <a:endParaRPr b="1" sz="15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400">
                <a:solidFill>
                  <a:srgbClr val="333333"/>
                </a:solidFill>
                <a:highlight>
                  <a:srgbClr val="FFFFFF"/>
                </a:highlight>
              </a:rPr>
              <a:t>Some of the drawbacks of S corporations include the following:</a:t>
            </a:r>
            <a:endParaRPr sz="1400">
              <a:solidFill>
                <a:srgbClr val="333333"/>
              </a:solidFill>
              <a:highlight>
                <a:srgbClr val="FFFFFF"/>
              </a:highlight>
            </a:endParaRPr>
          </a:p>
          <a:p>
            <a:pPr indent="-317500" lvl="0" marL="457200" rtl="0" algn="l">
              <a:lnSpc>
                <a:spcPct val="115000"/>
              </a:lnSpc>
              <a:spcBef>
                <a:spcPts val="1200"/>
              </a:spcBef>
              <a:spcAft>
                <a:spcPts val="0"/>
              </a:spcAft>
              <a:buClr>
                <a:srgbClr val="333333"/>
              </a:buClr>
              <a:buSzPts val="1400"/>
              <a:buChar char="●"/>
            </a:pPr>
            <a:r>
              <a:rPr b="1" lang="en" sz="1400">
                <a:solidFill>
                  <a:srgbClr val="333333"/>
                </a:solidFill>
                <a:highlight>
                  <a:srgbClr val="FFFFFF"/>
                </a:highlight>
              </a:rPr>
              <a:t>Higher startup costs:</a:t>
            </a:r>
            <a:r>
              <a:rPr lang="en" sz="1400">
                <a:solidFill>
                  <a:srgbClr val="333333"/>
                </a:solidFill>
                <a:highlight>
                  <a:srgbClr val="FFFFFF"/>
                </a:highlight>
              </a:rPr>
              <a:t> Like any corporation, S corporations </a:t>
            </a:r>
            <a:r>
              <a:rPr lang="en" sz="1400">
                <a:solidFill>
                  <a:srgbClr val="FF0000"/>
                </a:solidFill>
                <a:highlight>
                  <a:srgbClr val="FFFFFF"/>
                </a:highlight>
              </a:rPr>
              <a:t>cost more to start and operate than LLCs and sole proprietorships</a:t>
            </a:r>
            <a:r>
              <a:rPr lang="en" sz="1400">
                <a:solidFill>
                  <a:srgbClr val="333333"/>
                </a:solidFill>
                <a:highlight>
                  <a:srgbClr val="FFFFFF"/>
                </a:highlight>
              </a:rPr>
              <a:t>.</a:t>
            </a:r>
            <a:endParaRPr sz="1400">
              <a:solidFill>
                <a:srgbClr val="333333"/>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Increased complexity:</a:t>
            </a:r>
            <a:r>
              <a:rPr lang="en" sz="1400">
                <a:solidFill>
                  <a:srgbClr val="333333"/>
                </a:solidFill>
                <a:highlight>
                  <a:srgbClr val="FFFFFF"/>
                </a:highlight>
              </a:rPr>
              <a:t> S corporations </a:t>
            </a:r>
            <a:r>
              <a:rPr lang="en" sz="1400">
                <a:solidFill>
                  <a:srgbClr val="FF0000"/>
                </a:solidFill>
                <a:highlight>
                  <a:srgbClr val="FFFFFF"/>
                </a:highlight>
              </a:rPr>
              <a:t>must regularly report earnings and other information to shareholders.</a:t>
            </a:r>
            <a:endParaRPr sz="1400">
              <a:solidFill>
                <a:srgbClr val="FF0000"/>
              </a:solidFill>
              <a:highlight>
                <a:srgbClr val="FFFFFF"/>
              </a:highlight>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highlight>
                  <a:srgbClr val="FFFFFF"/>
                </a:highlight>
              </a:rPr>
              <a:t>Limits on ownership:</a:t>
            </a:r>
            <a:r>
              <a:rPr lang="en" sz="1400">
                <a:solidFill>
                  <a:srgbClr val="333333"/>
                </a:solidFill>
                <a:highlight>
                  <a:srgbClr val="FFFFFF"/>
                </a:highlight>
              </a:rPr>
              <a:t> S corporations may be owned</a:t>
            </a:r>
            <a:r>
              <a:rPr lang="en" sz="1400">
                <a:solidFill>
                  <a:srgbClr val="FF0000"/>
                </a:solidFill>
                <a:highlight>
                  <a:srgbClr val="FFFFFF"/>
                </a:highlight>
              </a:rPr>
              <a:t> only by individuals who are U.S. citizens or residents, and they can issue only one type of stock.</a:t>
            </a:r>
            <a:endParaRPr sz="20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3"/>
          <p:cNvSpPr txBox="1"/>
          <p:nvPr>
            <p:ph type="title"/>
          </p:nvPr>
        </p:nvSpPr>
        <p:spPr>
          <a:xfrm>
            <a:off x="423650" y="751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400"/>
              </a:spcAft>
              <a:buSzPct val="183006"/>
              <a:buNone/>
            </a:pPr>
            <a:r>
              <a:rPr b="1" lang="en" sz="1700">
                <a:solidFill>
                  <a:srgbClr val="333333"/>
                </a:solidFill>
                <a:highlight>
                  <a:schemeClr val="lt1"/>
                </a:highlight>
              </a:rPr>
              <a:t>8. Nonprofit Corporation - https://en.wikipedia.org/wiki/Category:Non-profit_organisations_based_in_India</a:t>
            </a:r>
            <a:endParaRPr b="1" sz="1700">
              <a:solidFill>
                <a:srgbClr val="333333"/>
              </a:solidFill>
              <a:highlight>
                <a:srgbClr val="FFFFFF"/>
              </a:highlight>
            </a:endParaRPr>
          </a:p>
        </p:txBody>
      </p:sp>
      <p:sp>
        <p:nvSpPr>
          <p:cNvPr id="404" name="Google Shape;404;p63"/>
          <p:cNvSpPr txBox="1"/>
          <p:nvPr>
            <p:ph idx="1" type="body"/>
          </p:nvPr>
        </p:nvSpPr>
        <p:spPr>
          <a:xfrm>
            <a:off x="367700" y="853025"/>
            <a:ext cx="8520600" cy="41229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solidFill>
                  <a:srgbClr val="0A0A0A"/>
                </a:solidFill>
                <a:highlight>
                  <a:srgbClr val="FFFFFF"/>
                </a:highlight>
                <a:uFill>
                  <a:noFill/>
                </a:uFill>
                <a:hlinkClick r:id="rId3">
                  <a:extLst>
                    <a:ext uri="{A12FA001-AC4F-418D-AE19-62706E023703}">
                      <ahyp:hlinkClr val="tx"/>
                    </a:ext>
                  </a:extLst>
                </a:hlinkClick>
              </a:rPr>
              <a:t>Most nonprofits are formed</a:t>
            </a:r>
            <a:r>
              <a:rPr lang="en" sz="1500">
                <a:solidFill>
                  <a:srgbClr val="333333"/>
                </a:solidFill>
                <a:highlight>
                  <a:srgbClr val="FFFFFF"/>
                </a:highlight>
              </a:rPr>
              <a:t> as corporations </a:t>
            </a:r>
            <a:r>
              <a:rPr lang="en" sz="1500">
                <a:solidFill>
                  <a:srgbClr val="FF0000"/>
                </a:solidFill>
                <a:highlight>
                  <a:srgbClr val="FFFFFF"/>
                </a:highlight>
              </a:rPr>
              <a:t>that apply for tax-exempt status under Section 501(c) of the IRC. </a:t>
            </a:r>
            <a:endParaRPr sz="1500">
              <a:solidFill>
                <a:srgbClr val="FF0000"/>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Their entity formation process is the same as that of </a:t>
            </a:r>
            <a:r>
              <a:rPr lang="en" sz="1500">
                <a:solidFill>
                  <a:srgbClr val="FF0000"/>
                </a:solidFill>
                <a:highlight>
                  <a:srgbClr val="FFFFFF"/>
                </a:highlight>
              </a:rPr>
              <a:t>other corporations</a:t>
            </a:r>
            <a:r>
              <a:rPr lang="en" sz="1500">
                <a:solidFill>
                  <a:srgbClr val="333333"/>
                </a:solidFill>
                <a:highlight>
                  <a:srgbClr val="FFFFFF"/>
                </a:highlight>
              </a:rPr>
              <a:t>, with </a:t>
            </a:r>
            <a:r>
              <a:rPr lang="en" sz="1500">
                <a:solidFill>
                  <a:srgbClr val="FF0000"/>
                </a:solidFill>
                <a:highlight>
                  <a:srgbClr val="FFFFFF"/>
                </a:highlight>
              </a:rPr>
              <a:t>articles of incorporation filed with the secretary of state, a board of directors, and bylaws for governance.</a:t>
            </a:r>
            <a:endParaRPr sz="1500">
              <a:solidFill>
                <a:srgbClr val="FF0000"/>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Nonprofits </a:t>
            </a:r>
            <a:r>
              <a:rPr lang="en" sz="1500">
                <a:solidFill>
                  <a:srgbClr val="FF0000"/>
                </a:solidFill>
                <a:highlight>
                  <a:srgbClr val="FFFFFF"/>
                </a:highlight>
              </a:rPr>
              <a:t>may be formed solely for the tax-exempt purposes specified in Section 501(c), </a:t>
            </a:r>
            <a:r>
              <a:rPr lang="en" sz="1500">
                <a:solidFill>
                  <a:srgbClr val="333333"/>
                </a:solidFill>
                <a:highlight>
                  <a:srgbClr val="FFFFFF"/>
                </a:highlight>
              </a:rPr>
              <a:t>however, and they are </a:t>
            </a:r>
            <a:r>
              <a:rPr lang="en" sz="1500">
                <a:solidFill>
                  <a:srgbClr val="FF0000"/>
                </a:solidFill>
                <a:highlight>
                  <a:srgbClr val="FFFFFF"/>
                </a:highlight>
              </a:rPr>
              <a:t>subject to specific regulatory requirements in each state</a:t>
            </a:r>
            <a:r>
              <a:rPr lang="en" sz="1500">
                <a:solidFill>
                  <a:srgbClr val="333333"/>
                </a:solidFill>
                <a:highlight>
                  <a:srgbClr val="FFFFFF"/>
                </a:highlight>
              </a:rPr>
              <a:t>.</a:t>
            </a:r>
            <a:endParaRPr sz="1500">
              <a:solidFill>
                <a:srgbClr val="333333"/>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Contrary to popular belief, </a:t>
            </a:r>
            <a:r>
              <a:rPr lang="en" sz="1500">
                <a:solidFill>
                  <a:srgbClr val="FF0000"/>
                </a:solidFill>
                <a:highlight>
                  <a:srgbClr val="FFFFFF"/>
                </a:highlight>
              </a:rPr>
              <a:t>nonprofits can and should generate profits.</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The difference between a </a:t>
            </a:r>
            <a:r>
              <a:rPr lang="en" sz="1500">
                <a:solidFill>
                  <a:srgbClr val="FF0000"/>
                </a:solidFill>
                <a:highlight>
                  <a:srgbClr val="FFFFFF"/>
                </a:highlight>
              </a:rPr>
              <a:t>nonprofit entity and a for-profit entity is how those profits are invested</a:t>
            </a:r>
            <a:r>
              <a:rPr lang="en" sz="1500">
                <a:solidFill>
                  <a:srgbClr val="333333"/>
                </a:solidFill>
                <a:highlight>
                  <a:srgbClr val="FFFFFF"/>
                </a:highlight>
              </a:rPr>
              <a:t>. </a:t>
            </a:r>
            <a:endParaRPr sz="1500">
              <a:solidFill>
                <a:srgbClr val="333333"/>
              </a:solidFill>
              <a:highlight>
                <a:srgbClr val="FFFFFF"/>
              </a:highlight>
            </a:endParaRPr>
          </a:p>
          <a:p>
            <a:pPr indent="-323850" lvl="0" marL="457200" rtl="0" algn="l">
              <a:lnSpc>
                <a:spcPct val="150000"/>
              </a:lnSpc>
              <a:spcBef>
                <a:spcPts val="0"/>
              </a:spcBef>
              <a:spcAft>
                <a:spcPts val="0"/>
              </a:spcAft>
              <a:buSzPts val="1500"/>
              <a:buChar char="●"/>
            </a:pPr>
            <a:r>
              <a:rPr lang="en" sz="1500">
                <a:solidFill>
                  <a:srgbClr val="333333"/>
                </a:solidFill>
                <a:highlight>
                  <a:srgbClr val="FFFFFF"/>
                </a:highlight>
              </a:rPr>
              <a:t>Rather than </a:t>
            </a:r>
            <a:r>
              <a:rPr lang="en" sz="1500">
                <a:solidFill>
                  <a:srgbClr val="FF0000"/>
                </a:solidFill>
                <a:highlight>
                  <a:srgbClr val="FFFFFF"/>
                </a:highlight>
              </a:rPr>
              <a:t>being distributed to shareholders</a:t>
            </a:r>
            <a:r>
              <a:rPr lang="en" sz="1500">
                <a:solidFill>
                  <a:srgbClr val="333333"/>
                </a:solidFill>
                <a:highlight>
                  <a:srgbClr val="FFFFFF"/>
                </a:highlight>
              </a:rPr>
              <a:t>, </a:t>
            </a:r>
            <a:r>
              <a:rPr lang="en" sz="1500">
                <a:solidFill>
                  <a:srgbClr val="FF0000"/>
                </a:solidFill>
                <a:highlight>
                  <a:srgbClr val="FFFFFF"/>
                </a:highlight>
              </a:rPr>
              <a:t>profits are reinvested in the nonprofit’s operations to serve its charitable mission</a:t>
            </a:r>
            <a:r>
              <a:rPr lang="en" sz="1500">
                <a:solidFill>
                  <a:srgbClr val="333333"/>
                </a:solidFill>
                <a:highlight>
                  <a:srgbClr val="FFFFFF"/>
                </a:highlight>
              </a:rPr>
              <a:t>.</a:t>
            </a:r>
            <a:endParaRPr sz="21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64"/>
          <p:cNvSpPr txBox="1"/>
          <p:nvPr>
            <p:ph idx="1" type="body"/>
          </p:nvPr>
        </p:nvSpPr>
        <p:spPr>
          <a:xfrm>
            <a:off x="311700" y="210325"/>
            <a:ext cx="8520600" cy="4737600"/>
          </a:xfrm>
          <a:prstGeom prst="rect">
            <a:avLst/>
          </a:prstGeom>
          <a:noFill/>
          <a:ln>
            <a:noFill/>
          </a:ln>
        </p:spPr>
        <p:txBody>
          <a:bodyPr anchorCtr="0" anchor="t" bIns="91425" lIns="91425" spcFirstLastPara="1" rIns="91425" wrap="square" tIns="91425">
            <a:noAutofit/>
          </a:bodyPr>
          <a:lstStyle/>
          <a:p>
            <a:pPr indent="0" lvl="0" marL="0" rtl="0" algn="l">
              <a:lnSpc>
                <a:spcPct val="133000"/>
              </a:lnSpc>
              <a:spcBef>
                <a:spcPts val="1400"/>
              </a:spcBef>
              <a:spcAft>
                <a:spcPts val="0"/>
              </a:spcAft>
              <a:buClr>
                <a:schemeClr val="dk1"/>
              </a:buClr>
              <a:buSzPts val="1100"/>
              <a:buFont typeface="Arial"/>
              <a:buNone/>
            </a:pPr>
            <a:r>
              <a:rPr b="1" lang="en" sz="1400">
                <a:solidFill>
                  <a:srgbClr val="333333"/>
                </a:solidFill>
                <a:highlight>
                  <a:srgbClr val="FFFFFF"/>
                </a:highlight>
              </a:rPr>
              <a:t>Advantages of a nonprofit corporation</a:t>
            </a:r>
            <a:endParaRPr b="1" sz="14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300">
                <a:solidFill>
                  <a:srgbClr val="333333"/>
                </a:solidFill>
                <a:highlight>
                  <a:srgbClr val="FFFFFF"/>
                </a:highlight>
              </a:rPr>
              <a:t>Nonprofit corporations provide significant advantages, including:</a:t>
            </a:r>
            <a:endParaRPr sz="1300">
              <a:solidFill>
                <a:srgbClr val="333333"/>
              </a:solidFill>
              <a:highlight>
                <a:srgbClr val="FFFFFF"/>
              </a:highlight>
            </a:endParaRPr>
          </a:p>
          <a:p>
            <a:pPr indent="-311150" lvl="0" marL="457200" rtl="0" algn="l">
              <a:lnSpc>
                <a:spcPct val="115000"/>
              </a:lnSpc>
              <a:spcBef>
                <a:spcPts val="1200"/>
              </a:spcBef>
              <a:spcAft>
                <a:spcPts val="0"/>
              </a:spcAft>
              <a:buClr>
                <a:srgbClr val="333333"/>
              </a:buClr>
              <a:buSzPts val="1300"/>
              <a:buChar char="●"/>
            </a:pPr>
            <a:r>
              <a:rPr b="1" lang="en" sz="1300">
                <a:solidFill>
                  <a:srgbClr val="333333"/>
                </a:solidFill>
                <a:highlight>
                  <a:srgbClr val="FFFFFF"/>
                </a:highlight>
              </a:rPr>
              <a:t>Liability protection:</a:t>
            </a:r>
            <a:r>
              <a:rPr lang="en" sz="1300">
                <a:solidFill>
                  <a:srgbClr val="333333"/>
                </a:solidFill>
                <a:highlight>
                  <a:srgbClr val="FFFFFF"/>
                </a:highlight>
              </a:rPr>
              <a:t> Nonprofit corporations provide the same l</a:t>
            </a:r>
            <a:r>
              <a:rPr lang="en" sz="1300">
                <a:solidFill>
                  <a:srgbClr val="FF0000"/>
                </a:solidFill>
                <a:highlight>
                  <a:srgbClr val="FFFFFF"/>
                </a:highlight>
              </a:rPr>
              <a:t>imits on liability as other corporations, protecting you from personal liability for the nonprofit’s operations.</a:t>
            </a:r>
            <a:endParaRPr sz="1300">
              <a:solidFill>
                <a:srgbClr val="FF0000"/>
              </a:solidFill>
              <a:highlight>
                <a:srgbClr val="FFFFFF"/>
              </a:highlight>
            </a:endParaRPr>
          </a:p>
          <a:p>
            <a:pPr indent="-311150" lvl="0" marL="457200" rtl="0" algn="l">
              <a:lnSpc>
                <a:spcPct val="115000"/>
              </a:lnSpc>
              <a:spcBef>
                <a:spcPts val="0"/>
              </a:spcBef>
              <a:spcAft>
                <a:spcPts val="0"/>
              </a:spcAft>
              <a:buClr>
                <a:srgbClr val="333333"/>
              </a:buClr>
              <a:buSzPts val="1300"/>
              <a:buChar char="●"/>
            </a:pPr>
            <a:r>
              <a:rPr b="1" lang="en" sz="1300">
                <a:solidFill>
                  <a:srgbClr val="333333"/>
                </a:solidFill>
                <a:highlight>
                  <a:srgbClr val="FFFFFF"/>
                </a:highlight>
              </a:rPr>
              <a:t>Tax exemption:</a:t>
            </a:r>
            <a:r>
              <a:rPr lang="en" sz="1300">
                <a:solidFill>
                  <a:srgbClr val="333333"/>
                </a:solidFill>
                <a:highlight>
                  <a:srgbClr val="FFFFFF"/>
                </a:highlight>
              </a:rPr>
              <a:t> Nonprofits may qualify for exemption from federal taxes as well as many state and local taxes. This allows nonprofits to </a:t>
            </a:r>
            <a:r>
              <a:rPr lang="en" sz="1300">
                <a:solidFill>
                  <a:srgbClr val="FF0000"/>
                </a:solidFill>
                <a:highlight>
                  <a:srgbClr val="FFFFFF"/>
                </a:highlight>
              </a:rPr>
              <a:t>stretch their budgets and apply maximum resources toward their missions</a:t>
            </a:r>
            <a:r>
              <a:rPr lang="en" sz="1300">
                <a:solidFill>
                  <a:srgbClr val="333333"/>
                </a:solidFill>
                <a:highlight>
                  <a:srgbClr val="FFFFFF"/>
                </a:highlight>
              </a:rPr>
              <a:t>. Federal tax exemption is not a blanket exemption from all taxes, however. Nonprofits that achieve federal tax-exempt status generally need to apply separately for exemption from state and local taxes such as sales tax.</a:t>
            </a:r>
            <a:endParaRPr sz="1300">
              <a:solidFill>
                <a:srgbClr val="333333"/>
              </a:solidFill>
              <a:highlight>
                <a:srgbClr val="FFFFFF"/>
              </a:highlight>
            </a:endParaRPr>
          </a:p>
          <a:p>
            <a:pPr indent="0" lvl="0" marL="0" rtl="0" algn="l">
              <a:lnSpc>
                <a:spcPct val="133000"/>
              </a:lnSpc>
              <a:spcBef>
                <a:spcPts val="1400"/>
              </a:spcBef>
              <a:spcAft>
                <a:spcPts val="0"/>
              </a:spcAft>
              <a:buClr>
                <a:schemeClr val="dk1"/>
              </a:buClr>
              <a:buSzPts val="1100"/>
              <a:buFont typeface="Arial"/>
              <a:buNone/>
            </a:pPr>
            <a:r>
              <a:rPr b="1" lang="en" sz="1400">
                <a:solidFill>
                  <a:srgbClr val="333333"/>
                </a:solidFill>
                <a:highlight>
                  <a:srgbClr val="FFFFFF"/>
                </a:highlight>
              </a:rPr>
              <a:t>Disadvantages of a nonprofit corporation</a:t>
            </a:r>
            <a:endParaRPr b="1" sz="1400">
              <a:solidFill>
                <a:srgbClr val="333333"/>
              </a:solidFill>
              <a:highlight>
                <a:srgbClr val="FFFFFF"/>
              </a:highlight>
            </a:endParaRPr>
          </a:p>
          <a:p>
            <a:pPr indent="0" lvl="0" marL="0" rtl="0" algn="l">
              <a:lnSpc>
                <a:spcPct val="115000"/>
              </a:lnSpc>
              <a:spcBef>
                <a:spcPts val="400"/>
              </a:spcBef>
              <a:spcAft>
                <a:spcPts val="0"/>
              </a:spcAft>
              <a:buClr>
                <a:schemeClr val="dk1"/>
              </a:buClr>
              <a:buSzPts val="1100"/>
              <a:buFont typeface="Arial"/>
              <a:buNone/>
            </a:pPr>
            <a:r>
              <a:rPr lang="en" sz="1300">
                <a:solidFill>
                  <a:srgbClr val="333333"/>
                </a:solidFill>
                <a:highlight>
                  <a:srgbClr val="FFFFFF"/>
                </a:highlight>
              </a:rPr>
              <a:t>Some of the limitations of nonprofit corporations include the following:</a:t>
            </a:r>
            <a:endParaRPr sz="1300">
              <a:solidFill>
                <a:srgbClr val="333333"/>
              </a:solidFill>
              <a:highlight>
                <a:srgbClr val="FFFFFF"/>
              </a:highlight>
            </a:endParaRPr>
          </a:p>
          <a:p>
            <a:pPr indent="-311150" lvl="0" marL="457200" rtl="0" algn="l">
              <a:lnSpc>
                <a:spcPct val="115000"/>
              </a:lnSpc>
              <a:spcBef>
                <a:spcPts val="1200"/>
              </a:spcBef>
              <a:spcAft>
                <a:spcPts val="0"/>
              </a:spcAft>
              <a:buClr>
                <a:srgbClr val="333333"/>
              </a:buClr>
              <a:buSzPts val="1300"/>
              <a:buChar char="●"/>
            </a:pPr>
            <a:r>
              <a:rPr b="1" lang="en" sz="1300">
                <a:solidFill>
                  <a:srgbClr val="333333"/>
                </a:solidFill>
                <a:highlight>
                  <a:srgbClr val="FFFFFF"/>
                </a:highlight>
              </a:rPr>
              <a:t>Limited activities:</a:t>
            </a:r>
            <a:r>
              <a:rPr lang="en" sz="1300">
                <a:solidFill>
                  <a:srgbClr val="333333"/>
                </a:solidFill>
                <a:highlight>
                  <a:srgbClr val="FFFFFF"/>
                </a:highlight>
              </a:rPr>
              <a:t> Nonprofits must limit their activities to the pursuit of charitable purposes.</a:t>
            </a:r>
            <a:endParaRPr sz="1300">
              <a:solidFill>
                <a:srgbClr val="333333"/>
              </a:solidFill>
              <a:highlight>
                <a:srgbClr val="FFFFFF"/>
              </a:highlight>
            </a:endParaRPr>
          </a:p>
          <a:p>
            <a:pPr indent="-311150" lvl="0" marL="457200" rtl="0" algn="l">
              <a:lnSpc>
                <a:spcPct val="115000"/>
              </a:lnSpc>
              <a:spcBef>
                <a:spcPts val="0"/>
              </a:spcBef>
              <a:spcAft>
                <a:spcPts val="0"/>
              </a:spcAft>
              <a:buClr>
                <a:srgbClr val="333333"/>
              </a:buClr>
              <a:buSzPts val="1300"/>
              <a:buChar char="●"/>
            </a:pPr>
            <a:r>
              <a:rPr b="1" lang="en" sz="1300">
                <a:solidFill>
                  <a:srgbClr val="333333"/>
                </a:solidFill>
                <a:highlight>
                  <a:srgbClr val="FFFFFF"/>
                </a:highlight>
              </a:rPr>
              <a:t>Limited access to funding:</a:t>
            </a:r>
            <a:r>
              <a:rPr lang="en" sz="1300">
                <a:solidFill>
                  <a:srgbClr val="333333"/>
                </a:solidFill>
                <a:highlight>
                  <a:srgbClr val="FFFFFF"/>
                </a:highlight>
              </a:rPr>
              <a:t> Nonprofit organizations rely on grants and charitable contributions to fund their operations.</a:t>
            </a:r>
            <a:endParaRPr sz="1300">
              <a:solidFill>
                <a:srgbClr val="333333"/>
              </a:solidFill>
              <a:highlight>
                <a:srgbClr val="FFFFFF"/>
              </a:highlight>
            </a:endParaRPr>
          </a:p>
          <a:p>
            <a:pPr indent="-311150" lvl="0" marL="457200" rtl="0" algn="l">
              <a:lnSpc>
                <a:spcPct val="115000"/>
              </a:lnSpc>
              <a:spcBef>
                <a:spcPts val="0"/>
              </a:spcBef>
              <a:spcAft>
                <a:spcPts val="0"/>
              </a:spcAft>
              <a:buClr>
                <a:srgbClr val="333333"/>
              </a:buClr>
              <a:buSzPts val="1300"/>
              <a:buChar char="●"/>
            </a:pPr>
            <a:r>
              <a:rPr b="1" lang="en" sz="1300">
                <a:solidFill>
                  <a:srgbClr val="333333"/>
                </a:solidFill>
                <a:highlight>
                  <a:srgbClr val="FFFFFF"/>
                </a:highlight>
              </a:rPr>
              <a:t>Increased regulatory oversight:</a:t>
            </a:r>
            <a:r>
              <a:rPr lang="en" sz="1300">
                <a:solidFill>
                  <a:srgbClr val="333333"/>
                </a:solidFill>
                <a:highlight>
                  <a:srgbClr val="FFFFFF"/>
                </a:highlight>
              </a:rPr>
              <a:t> In addition to the usual duties of corporations, nonprofits have unique registration and reporting requirements to manage at the state and federal levels.</a:t>
            </a:r>
            <a:endParaRPr sz="1300">
              <a:solidFill>
                <a:srgbClr val="333333"/>
              </a:solidFill>
              <a:highlight>
                <a:srgbClr val="FFFFFF"/>
              </a:highlight>
            </a:endParaRPr>
          </a:p>
          <a:p>
            <a:pPr indent="0" lvl="0" marL="0" rtl="0" algn="l">
              <a:lnSpc>
                <a:spcPct val="115000"/>
              </a:lnSpc>
              <a:spcBef>
                <a:spcPts val="900"/>
              </a:spcBef>
              <a:spcAft>
                <a:spcPts val="1200"/>
              </a:spcAft>
              <a:buSzPts val="1800"/>
              <a:buNone/>
            </a:pPr>
            <a:r>
              <a:t/>
            </a:r>
            <a:endParaRPr sz="1900"/>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65"/>
          <p:cNvSpPr txBox="1"/>
          <p:nvPr>
            <p:ph idx="1" type="body"/>
          </p:nvPr>
        </p:nvSpPr>
        <p:spPr>
          <a:xfrm>
            <a:off x="311700" y="473675"/>
            <a:ext cx="8520600" cy="4551300"/>
          </a:xfrm>
          <a:prstGeom prst="rect">
            <a:avLst/>
          </a:prstGeom>
          <a:noFill/>
          <a:ln>
            <a:noFill/>
          </a:ln>
        </p:spPr>
        <p:txBody>
          <a:bodyPr anchorCtr="0" anchor="t" bIns="91425" lIns="91425" spcFirstLastPara="1" rIns="91425" wrap="square" tIns="91425">
            <a:normAutofit lnSpcReduction="20000"/>
          </a:bodyPr>
          <a:lstStyle/>
          <a:p>
            <a:pPr indent="0" lvl="0" marL="0" rtl="0" algn="l">
              <a:lnSpc>
                <a:spcPct val="150000"/>
              </a:lnSpc>
              <a:spcBef>
                <a:spcPts val="1800"/>
              </a:spcBef>
              <a:spcAft>
                <a:spcPts val="0"/>
              </a:spcAft>
              <a:buClr>
                <a:schemeClr val="dk1"/>
              </a:buClr>
              <a:buSzPts val="1100"/>
              <a:buFont typeface="Arial"/>
              <a:buNone/>
            </a:pPr>
            <a:r>
              <a:rPr b="1" lang="en" sz="1700">
                <a:solidFill>
                  <a:srgbClr val="333333"/>
                </a:solidFill>
                <a:highlight>
                  <a:srgbClr val="FFFFFF"/>
                </a:highlight>
              </a:rPr>
              <a:t>9. Benefit corporation</a:t>
            </a:r>
            <a:endParaRPr b="1" sz="1700">
              <a:solidFill>
                <a:srgbClr val="333333"/>
              </a:solidFill>
              <a:highlight>
                <a:srgbClr val="FFFFFF"/>
              </a:highlight>
            </a:endParaRPr>
          </a:p>
          <a:p>
            <a:pPr indent="-304800" lvl="0" marL="457200" rtl="0" algn="l">
              <a:lnSpc>
                <a:spcPct val="150000"/>
              </a:lnSpc>
              <a:spcBef>
                <a:spcPts val="400"/>
              </a:spcBef>
              <a:spcAft>
                <a:spcPts val="0"/>
              </a:spcAft>
              <a:buSzPts val="1200"/>
              <a:buChar char="●"/>
            </a:pPr>
            <a:r>
              <a:rPr lang="en" sz="1200">
                <a:solidFill>
                  <a:srgbClr val="333333"/>
                </a:solidFill>
                <a:highlight>
                  <a:srgbClr val="FFFFFF"/>
                </a:highlight>
              </a:rPr>
              <a:t>Benefit corporations are corporations formed to </a:t>
            </a:r>
            <a:r>
              <a:rPr lang="en" sz="1200">
                <a:solidFill>
                  <a:srgbClr val="FF0000"/>
                </a:solidFill>
                <a:highlight>
                  <a:srgbClr val="FFFFFF"/>
                </a:highlight>
              </a:rPr>
              <a:t>serve a public benefit in addition to the usual corporate mission of earning profits</a:t>
            </a:r>
            <a:r>
              <a:rPr lang="en" sz="1200">
                <a:solidFill>
                  <a:srgbClr val="333333"/>
                </a:solidFill>
                <a:highlight>
                  <a:srgbClr val="FFFFFF"/>
                </a:highlight>
              </a:rPr>
              <a:t>. </a:t>
            </a:r>
            <a:endParaRPr sz="1200">
              <a:solidFill>
                <a:srgbClr val="333333"/>
              </a:solidFill>
              <a:highlight>
                <a:srgbClr val="FFFFFF"/>
              </a:highlight>
            </a:endParaRPr>
          </a:p>
          <a:p>
            <a:pPr indent="-304800" lvl="0" marL="457200" rtl="0" algn="l">
              <a:lnSpc>
                <a:spcPct val="150000"/>
              </a:lnSpc>
              <a:spcBef>
                <a:spcPts val="0"/>
              </a:spcBef>
              <a:spcAft>
                <a:spcPts val="0"/>
              </a:spcAft>
              <a:buSzPts val="1200"/>
              <a:buChar char="●"/>
            </a:pPr>
            <a:r>
              <a:rPr lang="en" sz="1200">
                <a:solidFill>
                  <a:srgbClr val="333333"/>
                </a:solidFill>
                <a:highlight>
                  <a:srgbClr val="FFFFFF"/>
                </a:highlight>
              </a:rPr>
              <a:t>They are structured like other corporations </a:t>
            </a:r>
            <a:r>
              <a:rPr lang="en" sz="1200">
                <a:solidFill>
                  <a:srgbClr val="FF0000"/>
                </a:solidFill>
                <a:highlight>
                  <a:srgbClr val="FFFFFF"/>
                </a:highlight>
              </a:rPr>
              <a:t>with a board of directors and bylaws</a:t>
            </a:r>
            <a:r>
              <a:rPr lang="en" sz="1200">
                <a:solidFill>
                  <a:srgbClr val="333333"/>
                </a:solidFill>
                <a:highlight>
                  <a:srgbClr val="FFFFFF"/>
                </a:highlight>
              </a:rPr>
              <a:t>, yet t</a:t>
            </a:r>
            <a:r>
              <a:rPr lang="en" sz="1200">
                <a:solidFill>
                  <a:srgbClr val="FF0000"/>
                </a:solidFill>
                <a:highlight>
                  <a:srgbClr val="FFFFFF"/>
                </a:highlight>
              </a:rPr>
              <a:t>he board is responsible for measuring and reporting on its social impact as well its financial performance</a:t>
            </a:r>
            <a:r>
              <a:rPr lang="en" sz="1200">
                <a:solidFill>
                  <a:srgbClr val="333333"/>
                </a:solidFill>
                <a:highlight>
                  <a:srgbClr val="FFFFFF"/>
                </a:highlight>
              </a:rPr>
              <a:t>.</a:t>
            </a:r>
            <a:endParaRPr sz="1200">
              <a:solidFill>
                <a:srgbClr val="333333"/>
              </a:solidFill>
              <a:highlight>
                <a:srgbClr val="FFFFFF"/>
              </a:highlight>
            </a:endParaRPr>
          </a:p>
          <a:p>
            <a:pPr indent="0" lvl="0" marL="0" rtl="0" algn="l">
              <a:lnSpc>
                <a:spcPct val="150000"/>
              </a:lnSpc>
              <a:spcBef>
                <a:spcPts val="1200"/>
              </a:spcBef>
              <a:spcAft>
                <a:spcPts val="0"/>
              </a:spcAft>
              <a:buClr>
                <a:schemeClr val="dk1"/>
              </a:buClr>
              <a:buSzPts val="1100"/>
              <a:buFont typeface="Arial"/>
              <a:buNone/>
            </a:pPr>
            <a:r>
              <a:rPr lang="en" sz="1200">
                <a:solidFill>
                  <a:srgbClr val="333333"/>
                </a:solidFill>
                <a:highlight>
                  <a:srgbClr val="FFFFFF"/>
                </a:highlight>
              </a:rPr>
              <a:t>Benefit corporations are an increasingly popular structure for entrepreneurs who want to do </a:t>
            </a:r>
            <a:r>
              <a:rPr lang="en" sz="1200">
                <a:solidFill>
                  <a:srgbClr val="FF0000"/>
                </a:solidFill>
                <a:highlight>
                  <a:srgbClr val="FFFFFF"/>
                </a:highlight>
              </a:rPr>
              <a:t>good while doing business.</a:t>
            </a:r>
            <a:endParaRPr sz="1200">
              <a:solidFill>
                <a:srgbClr val="FF0000"/>
              </a:solidFill>
              <a:highlight>
                <a:srgbClr val="FFFFFF"/>
              </a:highlight>
            </a:endParaRPr>
          </a:p>
          <a:p>
            <a:pPr indent="0" lvl="0" marL="0" rtl="0" algn="l">
              <a:lnSpc>
                <a:spcPct val="150000"/>
              </a:lnSpc>
              <a:spcBef>
                <a:spcPts val="1400"/>
              </a:spcBef>
              <a:spcAft>
                <a:spcPts val="0"/>
              </a:spcAft>
              <a:buClr>
                <a:schemeClr val="dk1"/>
              </a:buClr>
              <a:buSzPts val="1100"/>
              <a:buFont typeface="Arial"/>
              <a:buNone/>
            </a:pPr>
            <a:r>
              <a:rPr b="1" lang="en" sz="1300">
                <a:solidFill>
                  <a:srgbClr val="333333"/>
                </a:solidFill>
                <a:highlight>
                  <a:srgbClr val="FFFFFF"/>
                </a:highlight>
              </a:rPr>
              <a:t>Advantages of a benefit corporation</a:t>
            </a:r>
            <a:endParaRPr b="1" sz="1300">
              <a:solidFill>
                <a:srgbClr val="333333"/>
              </a:solidFill>
              <a:highlight>
                <a:srgbClr val="FFFFFF"/>
              </a:highlight>
            </a:endParaRPr>
          </a:p>
          <a:p>
            <a:pPr indent="0" lvl="0" marL="0" rtl="0" algn="l">
              <a:lnSpc>
                <a:spcPct val="150000"/>
              </a:lnSpc>
              <a:spcBef>
                <a:spcPts val="400"/>
              </a:spcBef>
              <a:spcAft>
                <a:spcPts val="0"/>
              </a:spcAft>
              <a:buClr>
                <a:schemeClr val="dk1"/>
              </a:buClr>
              <a:buSzPts val="1100"/>
              <a:buFont typeface="Arial"/>
              <a:buNone/>
            </a:pPr>
            <a:r>
              <a:rPr lang="en" sz="1200">
                <a:solidFill>
                  <a:srgbClr val="333333"/>
                </a:solidFill>
                <a:highlight>
                  <a:srgbClr val="FFFFFF"/>
                </a:highlight>
              </a:rPr>
              <a:t>Benefit corporations provide the following advantages:</a:t>
            </a:r>
            <a:endParaRPr sz="1200">
              <a:solidFill>
                <a:srgbClr val="333333"/>
              </a:solidFill>
              <a:highlight>
                <a:srgbClr val="FFFFFF"/>
              </a:highlight>
            </a:endParaRPr>
          </a:p>
          <a:p>
            <a:pPr indent="-304800" lvl="0" marL="457200" rtl="0" algn="l">
              <a:lnSpc>
                <a:spcPct val="150000"/>
              </a:lnSpc>
              <a:spcBef>
                <a:spcPts val="1200"/>
              </a:spcBef>
              <a:spcAft>
                <a:spcPts val="0"/>
              </a:spcAft>
              <a:buClr>
                <a:srgbClr val="333333"/>
              </a:buClr>
              <a:buSzPts val="1200"/>
              <a:buChar char="●"/>
            </a:pPr>
            <a:r>
              <a:rPr b="1" lang="en" sz="1200">
                <a:solidFill>
                  <a:srgbClr val="333333"/>
                </a:solidFill>
                <a:highlight>
                  <a:srgbClr val="FFFFFF"/>
                </a:highlight>
              </a:rPr>
              <a:t>Limited liability:</a:t>
            </a:r>
            <a:r>
              <a:rPr lang="en" sz="1200">
                <a:solidFill>
                  <a:srgbClr val="333333"/>
                </a:solidFill>
                <a:highlight>
                  <a:srgbClr val="FFFFFF"/>
                </a:highlight>
              </a:rPr>
              <a:t> Like any other corporation, a benefit corporation limits its shareholders’ liability for financial and legal claims.</a:t>
            </a:r>
            <a:endParaRPr sz="1200">
              <a:solidFill>
                <a:srgbClr val="333333"/>
              </a:solidFill>
              <a:highlight>
                <a:srgbClr val="FFFFFF"/>
              </a:highlight>
            </a:endParaRPr>
          </a:p>
          <a:p>
            <a:pPr indent="-304800" lvl="0" marL="457200" rtl="0" algn="l">
              <a:lnSpc>
                <a:spcPct val="150000"/>
              </a:lnSpc>
              <a:spcBef>
                <a:spcPts val="0"/>
              </a:spcBef>
              <a:spcAft>
                <a:spcPts val="0"/>
              </a:spcAft>
              <a:buClr>
                <a:srgbClr val="333333"/>
              </a:buClr>
              <a:buSzPts val="1200"/>
              <a:buChar char="●"/>
            </a:pPr>
            <a:r>
              <a:rPr b="1" lang="en" sz="1200">
                <a:solidFill>
                  <a:srgbClr val="333333"/>
                </a:solidFill>
                <a:highlight>
                  <a:srgbClr val="FFFFFF"/>
                </a:highlight>
              </a:rPr>
              <a:t>Access to funding:</a:t>
            </a:r>
            <a:r>
              <a:rPr lang="en" sz="1200">
                <a:solidFill>
                  <a:srgbClr val="333333"/>
                </a:solidFill>
                <a:highlight>
                  <a:srgbClr val="FFFFFF"/>
                </a:highlight>
              </a:rPr>
              <a:t> Benefit corporations can take advantage of investor capital and revenue from commercial activities to accomplish their social missions.</a:t>
            </a:r>
            <a:endParaRPr sz="1200">
              <a:solidFill>
                <a:srgbClr val="333333"/>
              </a:solidFill>
              <a:highlight>
                <a:srgbClr val="FFFFFF"/>
              </a:highlight>
            </a:endParaRPr>
          </a:p>
          <a:p>
            <a:pPr indent="-304800" lvl="0" marL="457200" rtl="0" algn="l">
              <a:lnSpc>
                <a:spcPct val="150000"/>
              </a:lnSpc>
              <a:spcBef>
                <a:spcPts val="0"/>
              </a:spcBef>
              <a:spcAft>
                <a:spcPts val="0"/>
              </a:spcAft>
              <a:buClr>
                <a:srgbClr val="333333"/>
              </a:buClr>
              <a:buSzPts val="1200"/>
              <a:buChar char="●"/>
            </a:pPr>
            <a:r>
              <a:rPr b="1" lang="en" sz="1200">
                <a:solidFill>
                  <a:srgbClr val="333333"/>
                </a:solidFill>
                <a:highlight>
                  <a:srgbClr val="FFFFFF"/>
                </a:highlight>
              </a:rPr>
              <a:t>Profit distribution:</a:t>
            </a:r>
            <a:r>
              <a:rPr lang="en" sz="1200">
                <a:solidFill>
                  <a:srgbClr val="333333"/>
                </a:solidFill>
                <a:highlight>
                  <a:srgbClr val="FFFFFF"/>
                </a:highlight>
              </a:rPr>
              <a:t> Like other corporations, benefit corporations can distribute profits to shareholders as dividends.</a:t>
            </a:r>
            <a:endParaRPr sz="1200">
              <a:solidFill>
                <a:srgbClr val="333333"/>
              </a:solidFill>
              <a:highlight>
                <a:srgbClr val="FFFFFF"/>
              </a:highlight>
            </a:endParaRPr>
          </a:p>
          <a:p>
            <a:pPr indent="0" lvl="0" marL="0" rtl="0" algn="l">
              <a:lnSpc>
                <a:spcPct val="150000"/>
              </a:lnSpc>
              <a:spcBef>
                <a:spcPts val="900"/>
              </a:spcBef>
              <a:spcAft>
                <a:spcPts val="1200"/>
              </a:spcAft>
              <a:buSzPts val="1800"/>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6"/>
          <p:cNvSpPr txBox="1"/>
          <p:nvPr>
            <p:ph idx="1" type="body"/>
          </p:nvPr>
        </p:nvSpPr>
        <p:spPr>
          <a:xfrm>
            <a:off x="311700" y="805175"/>
            <a:ext cx="8520600" cy="37638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1400"/>
              </a:spcBef>
              <a:spcAft>
                <a:spcPts val="0"/>
              </a:spcAft>
              <a:buClr>
                <a:schemeClr val="dk1"/>
              </a:buClr>
              <a:buSzPts val="1100"/>
              <a:buFont typeface="Arial"/>
              <a:buNone/>
            </a:pPr>
            <a:r>
              <a:rPr b="1" lang="en" sz="1300">
                <a:solidFill>
                  <a:srgbClr val="333333"/>
                </a:solidFill>
                <a:highlight>
                  <a:srgbClr val="FFFFFF"/>
                </a:highlight>
              </a:rPr>
              <a:t>Disadvantages of a benefit corporation</a:t>
            </a:r>
            <a:endParaRPr b="1" sz="1300">
              <a:solidFill>
                <a:srgbClr val="333333"/>
              </a:solidFill>
              <a:highlight>
                <a:srgbClr val="FFFFFF"/>
              </a:highlight>
            </a:endParaRPr>
          </a:p>
          <a:p>
            <a:pPr indent="0" lvl="0" marL="0" rtl="0" algn="l">
              <a:lnSpc>
                <a:spcPct val="150000"/>
              </a:lnSpc>
              <a:spcBef>
                <a:spcPts val="400"/>
              </a:spcBef>
              <a:spcAft>
                <a:spcPts val="0"/>
              </a:spcAft>
              <a:buClr>
                <a:schemeClr val="dk1"/>
              </a:buClr>
              <a:buSzPts val="1100"/>
              <a:buFont typeface="Arial"/>
              <a:buNone/>
            </a:pPr>
            <a:r>
              <a:rPr lang="en" sz="1200">
                <a:solidFill>
                  <a:srgbClr val="333333"/>
                </a:solidFill>
                <a:highlight>
                  <a:srgbClr val="FFFFFF"/>
                </a:highlight>
              </a:rPr>
              <a:t>Following are some of the drawbacks of a benefit corporation:</a:t>
            </a:r>
            <a:endParaRPr sz="1200">
              <a:solidFill>
                <a:srgbClr val="333333"/>
              </a:solidFill>
              <a:highlight>
                <a:srgbClr val="FFFFFF"/>
              </a:highlight>
            </a:endParaRPr>
          </a:p>
          <a:p>
            <a:pPr indent="-304800" lvl="0" marL="457200" rtl="0" algn="l">
              <a:lnSpc>
                <a:spcPct val="150000"/>
              </a:lnSpc>
              <a:spcBef>
                <a:spcPts val="1200"/>
              </a:spcBef>
              <a:spcAft>
                <a:spcPts val="0"/>
              </a:spcAft>
              <a:buClr>
                <a:srgbClr val="333333"/>
              </a:buClr>
              <a:buSzPts val="1200"/>
              <a:buChar char="●"/>
            </a:pPr>
            <a:r>
              <a:rPr b="1" lang="en" sz="1200">
                <a:solidFill>
                  <a:srgbClr val="333333"/>
                </a:solidFill>
                <a:highlight>
                  <a:srgbClr val="FFFFFF"/>
                </a:highlight>
              </a:rPr>
              <a:t>Varying regulations:</a:t>
            </a:r>
            <a:r>
              <a:rPr lang="en" sz="1200">
                <a:solidFill>
                  <a:srgbClr val="333333"/>
                </a:solidFill>
                <a:highlight>
                  <a:srgbClr val="FFFFFF"/>
                </a:highlight>
              </a:rPr>
              <a:t> Benefit corporations are currently available in 35 states. This </a:t>
            </a:r>
            <a:r>
              <a:rPr lang="en" sz="1200">
                <a:solidFill>
                  <a:srgbClr val="0A0A0A"/>
                </a:solidFill>
                <a:highlight>
                  <a:srgbClr val="FFFFFF"/>
                </a:highlight>
                <a:uFill>
                  <a:noFill/>
                </a:uFill>
                <a:hlinkClick r:id="rId3">
                  <a:extLst>
                    <a:ext uri="{A12FA001-AC4F-418D-AE19-62706E023703}">
                      <ahyp:hlinkClr val="tx"/>
                    </a:ext>
                  </a:extLst>
                </a:hlinkClick>
              </a:rPr>
              <a:t>map</a:t>
            </a:r>
            <a:r>
              <a:rPr lang="en" sz="1200">
                <a:solidFill>
                  <a:srgbClr val="333333"/>
                </a:solidFill>
                <a:highlight>
                  <a:srgbClr val="FFFFFF"/>
                </a:highlight>
              </a:rPr>
              <a:t> from B Lab shows where they are available. Each state has its own rules for what types of social benefits qualify and how they must be measured and reported, which means additional complexity in forming and running the business.</a:t>
            </a:r>
            <a:endParaRPr sz="1200">
              <a:solidFill>
                <a:srgbClr val="333333"/>
              </a:solidFill>
              <a:highlight>
                <a:srgbClr val="FFFFFF"/>
              </a:highlight>
            </a:endParaRPr>
          </a:p>
          <a:p>
            <a:pPr indent="-304800" lvl="0" marL="457200" rtl="0" algn="l">
              <a:lnSpc>
                <a:spcPct val="150000"/>
              </a:lnSpc>
              <a:spcBef>
                <a:spcPts val="0"/>
              </a:spcBef>
              <a:spcAft>
                <a:spcPts val="0"/>
              </a:spcAft>
              <a:buClr>
                <a:srgbClr val="333333"/>
              </a:buClr>
              <a:buSzPts val="1200"/>
              <a:buChar char="●"/>
            </a:pPr>
            <a:r>
              <a:rPr b="1" lang="en" sz="1200">
                <a:solidFill>
                  <a:srgbClr val="333333"/>
                </a:solidFill>
                <a:highlight>
                  <a:srgbClr val="FFFFFF"/>
                </a:highlight>
              </a:rPr>
              <a:t>Increased regulatory oversight:</a:t>
            </a:r>
            <a:r>
              <a:rPr lang="en" sz="1200">
                <a:solidFill>
                  <a:srgbClr val="333333"/>
                </a:solidFill>
                <a:highlight>
                  <a:srgbClr val="FFFFFF"/>
                </a:highlight>
              </a:rPr>
              <a:t> Benefit corporations must meet all of the usual regulatory requirements of corporations plus report on their social and financial impact annually to shareholders.</a:t>
            </a:r>
            <a:endParaRPr sz="1200">
              <a:solidFill>
                <a:srgbClr val="333333"/>
              </a:solidFill>
              <a:highlight>
                <a:srgbClr val="FFFFFF"/>
              </a:highlight>
            </a:endParaRPr>
          </a:p>
          <a:p>
            <a:pPr indent="-304800" lvl="0" marL="457200" rtl="0" algn="l">
              <a:lnSpc>
                <a:spcPct val="150000"/>
              </a:lnSpc>
              <a:spcBef>
                <a:spcPts val="0"/>
              </a:spcBef>
              <a:spcAft>
                <a:spcPts val="0"/>
              </a:spcAft>
              <a:buClr>
                <a:srgbClr val="333333"/>
              </a:buClr>
              <a:buSzPts val="1200"/>
              <a:buChar char="●"/>
            </a:pPr>
            <a:r>
              <a:rPr b="1" lang="en" sz="1200">
                <a:solidFill>
                  <a:srgbClr val="333333"/>
                </a:solidFill>
                <a:highlight>
                  <a:srgbClr val="FFFFFF"/>
                </a:highlight>
              </a:rPr>
              <a:t>Corporate tax:</a:t>
            </a:r>
            <a:r>
              <a:rPr lang="en" sz="1200">
                <a:solidFill>
                  <a:srgbClr val="333333"/>
                </a:solidFill>
                <a:highlight>
                  <a:srgbClr val="FFFFFF"/>
                </a:highlight>
              </a:rPr>
              <a:t> Benefit corporations are subject to federal corporate income tax.</a:t>
            </a:r>
            <a:endParaRPr sz="1200">
              <a:solidFill>
                <a:srgbClr val="333333"/>
              </a:solidFill>
              <a:highlight>
                <a:srgbClr val="FFFFFF"/>
              </a:highlight>
            </a:endParaRPr>
          </a:p>
          <a:p>
            <a:pPr indent="0" lvl="0" marL="457200" rtl="0" algn="l">
              <a:lnSpc>
                <a:spcPct val="150000"/>
              </a:lnSpc>
              <a:spcBef>
                <a:spcPts val="900"/>
              </a:spcBef>
              <a:spcAft>
                <a:spcPts val="0"/>
              </a:spcAft>
              <a:buSzPts val="1800"/>
              <a:buNone/>
            </a:pPr>
            <a:r>
              <a:t/>
            </a:r>
            <a:endParaRPr sz="1200">
              <a:solidFill>
                <a:srgbClr val="333333"/>
              </a:solidFill>
              <a:highlight>
                <a:srgbClr val="FFFFFF"/>
              </a:highlight>
            </a:endParaRPr>
          </a:p>
          <a:p>
            <a:pPr indent="0" lvl="0" marL="0" rtl="0" algn="l">
              <a:lnSpc>
                <a:spcPct val="150000"/>
              </a:lnSpc>
              <a:spcBef>
                <a:spcPts val="900"/>
              </a:spcBef>
              <a:spcAft>
                <a:spcPts val="1200"/>
              </a:spcAft>
              <a:buSzPts val="1800"/>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7"/>
          <p:cNvSpPr txBox="1"/>
          <p:nvPr>
            <p:ph type="title"/>
          </p:nvPr>
        </p:nvSpPr>
        <p:spPr>
          <a:xfrm>
            <a:off x="367675" y="1930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20000"/>
              </a:lnSpc>
              <a:spcBef>
                <a:spcPts val="1800"/>
              </a:spcBef>
              <a:spcAft>
                <a:spcPts val="400"/>
              </a:spcAft>
              <a:buClr>
                <a:schemeClr val="dk1"/>
              </a:buClr>
              <a:buSzPct val="64705"/>
              <a:buFont typeface="Arial"/>
              <a:buNone/>
            </a:pPr>
            <a:r>
              <a:rPr b="1" lang="en" sz="1700">
                <a:solidFill>
                  <a:srgbClr val="333333"/>
                </a:solidFill>
                <a:highlight>
                  <a:schemeClr val="lt1"/>
                </a:highlight>
              </a:rPr>
              <a:t>10. Low-Profit Limited Liability Company (L3C)</a:t>
            </a:r>
            <a:endParaRPr/>
          </a:p>
        </p:txBody>
      </p:sp>
      <p:sp>
        <p:nvSpPr>
          <p:cNvPr id="425" name="Google Shape;425;p67"/>
          <p:cNvSpPr txBox="1"/>
          <p:nvPr>
            <p:ph idx="1" type="body"/>
          </p:nvPr>
        </p:nvSpPr>
        <p:spPr>
          <a:xfrm>
            <a:off x="311700" y="826150"/>
            <a:ext cx="8520600" cy="4254900"/>
          </a:xfrm>
          <a:prstGeom prst="rect">
            <a:avLst/>
          </a:prstGeom>
          <a:noFill/>
          <a:ln>
            <a:noFill/>
          </a:ln>
        </p:spPr>
        <p:txBody>
          <a:bodyPr anchorCtr="0" anchor="t" bIns="91425" lIns="91425" spcFirstLastPara="1" rIns="91425" wrap="square" tIns="91425">
            <a:noAutofit/>
          </a:bodyPr>
          <a:lstStyle/>
          <a:p>
            <a:pPr indent="-317500" lvl="0" marL="457200" rtl="0" algn="l">
              <a:lnSpc>
                <a:spcPct val="105000"/>
              </a:lnSpc>
              <a:spcBef>
                <a:spcPts val="0"/>
              </a:spcBef>
              <a:spcAft>
                <a:spcPts val="0"/>
              </a:spcAft>
              <a:buClr>
                <a:srgbClr val="333333"/>
              </a:buClr>
              <a:buSzPts val="1400"/>
              <a:buChar char="●"/>
            </a:pPr>
            <a:r>
              <a:rPr lang="en" sz="1400">
                <a:solidFill>
                  <a:srgbClr val="333333"/>
                </a:solidFill>
                <a:highlight>
                  <a:srgbClr val="FFFFFF"/>
                </a:highlight>
              </a:rPr>
              <a:t>L3C is a relatively rare business type that combines </a:t>
            </a:r>
            <a:r>
              <a:rPr lang="en" sz="1400">
                <a:solidFill>
                  <a:srgbClr val="FF0000"/>
                </a:solidFill>
                <a:highlight>
                  <a:srgbClr val="FFFFFF"/>
                </a:highlight>
              </a:rPr>
              <a:t>the legal structure of an LLC with the charitable mission of a nonprofit. </a:t>
            </a:r>
            <a:endParaRPr sz="1400">
              <a:solidFill>
                <a:srgbClr val="FF0000"/>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lang="en" sz="1400">
                <a:solidFill>
                  <a:srgbClr val="333333"/>
                </a:solidFill>
                <a:highlight>
                  <a:srgbClr val="FFFFFF"/>
                </a:highlight>
              </a:rPr>
              <a:t>An L3C can </a:t>
            </a:r>
            <a:r>
              <a:rPr lang="en" sz="1400">
                <a:solidFill>
                  <a:srgbClr val="FF0000"/>
                </a:solidFill>
                <a:highlight>
                  <a:srgbClr val="FFFFFF"/>
                </a:highlight>
              </a:rPr>
              <a:t>distribute modest profits to its members</a:t>
            </a:r>
            <a:r>
              <a:rPr lang="en" sz="1400">
                <a:solidFill>
                  <a:srgbClr val="333333"/>
                </a:solidFill>
                <a:highlight>
                  <a:srgbClr val="FFFFFF"/>
                </a:highlight>
              </a:rPr>
              <a:t>, yet this </a:t>
            </a:r>
            <a:r>
              <a:rPr lang="en" sz="1400">
                <a:solidFill>
                  <a:srgbClr val="FF0000"/>
                </a:solidFill>
                <a:highlight>
                  <a:srgbClr val="FFFFFF"/>
                </a:highlight>
              </a:rPr>
              <a:t>must always be secondary to the primary purpose of furthering a charitable mission.</a:t>
            </a:r>
            <a:endParaRPr sz="1400">
              <a:solidFill>
                <a:srgbClr val="FF0000"/>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lang="en" sz="1400">
                <a:solidFill>
                  <a:srgbClr val="333333"/>
                </a:solidFill>
                <a:highlight>
                  <a:srgbClr val="FFFFFF"/>
                </a:highlight>
              </a:rPr>
              <a:t>L3Cs </a:t>
            </a:r>
            <a:r>
              <a:rPr lang="en" sz="1400">
                <a:solidFill>
                  <a:srgbClr val="FF0000"/>
                </a:solidFill>
                <a:highlight>
                  <a:srgbClr val="FFFFFF"/>
                </a:highlight>
              </a:rPr>
              <a:t>may not</a:t>
            </a:r>
            <a:r>
              <a:rPr lang="en" sz="1400">
                <a:solidFill>
                  <a:srgbClr val="333333"/>
                </a:solidFill>
                <a:highlight>
                  <a:srgbClr val="FFFFFF"/>
                </a:highlight>
              </a:rPr>
              <a:t> be formed for </a:t>
            </a:r>
            <a:r>
              <a:rPr lang="en" sz="1400">
                <a:solidFill>
                  <a:srgbClr val="FF0000"/>
                </a:solidFill>
                <a:highlight>
                  <a:srgbClr val="FFFFFF"/>
                </a:highlight>
              </a:rPr>
              <a:t>political or legislative purposes.</a:t>
            </a:r>
            <a:endParaRPr sz="1400">
              <a:solidFill>
                <a:srgbClr val="FF0000"/>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lang="en" sz="1400">
                <a:solidFill>
                  <a:srgbClr val="333333"/>
                </a:solidFill>
                <a:highlight>
                  <a:srgbClr val="FFFFFF"/>
                </a:highlight>
              </a:rPr>
              <a:t>L3Cs were conceived as an </a:t>
            </a:r>
            <a:r>
              <a:rPr lang="en" sz="1400">
                <a:solidFill>
                  <a:srgbClr val="FF0000"/>
                </a:solidFill>
                <a:highlight>
                  <a:srgbClr val="FFFFFF"/>
                </a:highlight>
              </a:rPr>
              <a:t>investment vehicle for foundations, which must give 5% of their assets to a charitable program or </a:t>
            </a:r>
            <a:r>
              <a:rPr lang="en" sz="1400">
                <a:solidFill>
                  <a:srgbClr val="FF0000"/>
                </a:solidFill>
                <a:highlight>
                  <a:srgbClr val="FFFFFF"/>
                </a:highlight>
                <a:uFill>
                  <a:noFill/>
                </a:uFill>
                <a:hlinkClick r:id="rId3">
                  <a:extLst>
                    <a:ext uri="{A12FA001-AC4F-418D-AE19-62706E023703}">
                      <ahyp:hlinkClr val="tx"/>
                    </a:ext>
                  </a:extLst>
                </a:hlinkClick>
              </a:rPr>
              <a:t>program-related investment</a:t>
            </a:r>
            <a:r>
              <a:rPr lang="en" sz="1400">
                <a:solidFill>
                  <a:srgbClr val="FF0000"/>
                </a:solidFill>
                <a:highlight>
                  <a:srgbClr val="FFFFFF"/>
                </a:highlight>
              </a:rPr>
              <a:t> (PRI) each year. </a:t>
            </a:r>
            <a:endParaRPr sz="1400">
              <a:solidFill>
                <a:srgbClr val="FF0000"/>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lang="en" sz="1400">
                <a:solidFill>
                  <a:srgbClr val="333333"/>
                </a:solidFill>
                <a:highlight>
                  <a:srgbClr val="FFFFFF"/>
                </a:highlight>
              </a:rPr>
              <a:t>That plan ran into some hurdles with the IRS, however, and the L3C structure has not been widely adopted as a result.</a:t>
            </a:r>
            <a:endParaRPr sz="1400">
              <a:solidFill>
                <a:srgbClr val="333333"/>
              </a:solidFill>
              <a:highlight>
                <a:srgbClr val="FFFFFF"/>
              </a:highlight>
            </a:endParaRPr>
          </a:p>
          <a:p>
            <a:pPr indent="0" lvl="0" marL="0" rtl="0" algn="l">
              <a:lnSpc>
                <a:spcPct val="123000"/>
              </a:lnSpc>
              <a:spcBef>
                <a:spcPts val="1400"/>
              </a:spcBef>
              <a:spcAft>
                <a:spcPts val="0"/>
              </a:spcAft>
              <a:buClr>
                <a:schemeClr val="dk1"/>
              </a:buClr>
              <a:buSzPts val="1100"/>
              <a:buFont typeface="Arial"/>
              <a:buNone/>
            </a:pPr>
            <a:r>
              <a:rPr b="1" lang="en" sz="1500">
                <a:solidFill>
                  <a:srgbClr val="333333"/>
                </a:solidFill>
                <a:highlight>
                  <a:srgbClr val="FFFFFF"/>
                </a:highlight>
              </a:rPr>
              <a:t>Advantages of an L3C</a:t>
            </a:r>
            <a:endParaRPr b="1" sz="1500">
              <a:solidFill>
                <a:srgbClr val="333333"/>
              </a:solidFill>
              <a:highlight>
                <a:srgbClr val="FFFFFF"/>
              </a:highlight>
            </a:endParaRPr>
          </a:p>
          <a:p>
            <a:pPr indent="0" lvl="0" marL="0" rtl="0" algn="l">
              <a:lnSpc>
                <a:spcPct val="105000"/>
              </a:lnSpc>
              <a:spcBef>
                <a:spcPts val="400"/>
              </a:spcBef>
              <a:spcAft>
                <a:spcPts val="0"/>
              </a:spcAft>
              <a:buClr>
                <a:schemeClr val="dk1"/>
              </a:buClr>
              <a:buSzPts val="1100"/>
              <a:buFont typeface="Arial"/>
              <a:buNone/>
            </a:pPr>
            <a:r>
              <a:rPr lang="en" sz="1400">
                <a:solidFill>
                  <a:srgbClr val="333333"/>
                </a:solidFill>
                <a:highlight>
                  <a:srgbClr val="FFFFFF"/>
                </a:highlight>
              </a:rPr>
              <a:t>An L3C offers some advantages:</a:t>
            </a:r>
            <a:endParaRPr sz="1400">
              <a:solidFill>
                <a:srgbClr val="333333"/>
              </a:solidFill>
              <a:highlight>
                <a:srgbClr val="FFFFFF"/>
              </a:highlight>
            </a:endParaRPr>
          </a:p>
          <a:p>
            <a:pPr indent="-317500" lvl="0" marL="457200" rtl="0" algn="l">
              <a:lnSpc>
                <a:spcPct val="105000"/>
              </a:lnSpc>
              <a:spcBef>
                <a:spcPts val="1200"/>
              </a:spcBef>
              <a:spcAft>
                <a:spcPts val="0"/>
              </a:spcAft>
              <a:buClr>
                <a:srgbClr val="333333"/>
              </a:buClr>
              <a:buSzPts val="1400"/>
              <a:buChar char="●"/>
            </a:pPr>
            <a:r>
              <a:rPr b="1" lang="en" sz="1400">
                <a:solidFill>
                  <a:srgbClr val="333333"/>
                </a:solidFill>
                <a:highlight>
                  <a:srgbClr val="FFFFFF"/>
                </a:highlight>
              </a:rPr>
              <a:t>Liability protection:</a:t>
            </a:r>
            <a:r>
              <a:rPr lang="en" sz="1400">
                <a:solidFill>
                  <a:srgbClr val="333333"/>
                </a:solidFill>
                <a:highlight>
                  <a:srgbClr val="FFFFFF"/>
                </a:highlight>
              </a:rPr>
              <a:t> L3Cs provide the same limits on liability as LLCs, protecting you from personal liability for the business’s operations.</a:t>
            </a:r>
            <a:endParaRPr sz="1400">
              <a:solidFill>
                <a:srgbClr val="333333"/>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b="1" lang="en" sz="1400">
                <a:solidFill>
                  <a:srgbClr val="333333"/>
                </a:solidFill>
                <a:highlight>
                  <a:srgbClr val="FFFFFF"/>
                </a:highlight>
              </a:rPr>
              <a:t>Flexible ownership:</a:t>
            </a:r>
            <a:r>
              <a:rPr lang="en" sz="1400">
                <a:solidFill>
                  <a:srgbClr val="333333"/>
                </a:solidFill>
                <a:highlight>
                  <a:srgbClr val="FFFFFF"/>
                </a:highlight>
              </a:rPr>
              <a:t> Members of an L3C can maintain ownership and control and actively participate in the day-to-day operations of the business.</a:t>
            </a:r>
            <a:endParaRPr sz="1400">
              <a:solidFill>
                <a:srgbClr val="333333"/>
              </a:solidFill>
              <a:highlight>
                <a:srgbClr val="FFFFFF"/>
              </a:highlight>
            </a:endParaRPr>
          </a:p>
          <a:p>
            <a:pPr indent="-317500" lvl="0" marL="457200" rtl="0" algn="l">
              <a:lnSpc>
                <a:spcPct val="105000"/>
              </a:lnSpc>
              <a:spcBef>
                <a:spcPts val="0"/>
              </a:spcBef>
              <a:spcAft>
                <a:spcPts val="0"/>
              </a:spcAft>
              <a:buClr>
                <a:srgbClr val="333333"/>
              </a:buClr>
              <a:buSzPts val="1400"/>
              <a:buChar char="●"/>
            </a:pPr>
            <a:r>
              <a:rPr b="1" lang="en" sz="1400">
                <a:solidFill>
                  <a:srgbClr val="333333"/>
                </a:solidFill>
                <a:highlight>
                  <a:srgbClr val="FFFFFF"/>
                </a:highlight>
              </a:rPr>
              <a:t>Pass-through taxation:</a:t>
            </a:r>
            <a:r>
              <a:rPr lang="en" sz="1400">
                <a:solidFill>
                  <a:srgbClr val="333333"/>
                </a:solidFill>
                <a:highlight>
                  <a:srgbClr val="FFFFFF"/>
                </a:highlight>
              </a:rPr>
              <a:t> L3Cs qualify for pass-through taxation.</a:t>
            </a:r>
            <a:endParaRPr sz="1400">
              <a:solidFill>
                <a:srgbClr val="333333"/>
              </a:solidFill>
              <a:highlight>
                <a:srgbClr val="FFFFFF"/>
              </a:highlight>
            </a:endParaRPr>
          </a:p>
          <a:p>
            <a:pPr indent="0" lvl="0" marL="0" rtl="0" algn="l">
              <a:lnSpc>
                <a:spcPct val="105000"/>
              </a:lnSpc>
              <a:spcBef>
                <a:spcPts val="900"/>
              </a:spcBef>
              <a:spcAft>
                <a:spcPts val="1200"/>
              </a:spcAft>
              <a:buSzPts val="1800"/>
              <a:buNone/>
            </a:pPr>
            <a:r>
              <a:t/>
            </a:r>
            <a:endParaRPr sz="2000"/>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6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1400"/>
              </a:spcBef>
              <a:spcAft>
                <a:spcPts val="0"/>
              </a:spcAft>
              <a:buClr>
                <a:schemeClr val="dk1"/>
              </a:buClr>
              <a:buSzPts val="1100"/>
              <a:buFont typeface="Arial"/>
              <a:buNone/>
            </a:pPr>
            <a:r>
              <a:rPr b="1" lang="en" sz="1300">
                <a:solidFill>
                  <a:srgbClr val="333333"/>
                </a:solidFill>
                <a:highlight>
                  <a:srgbClr val="FFFFFF"/>
                </a:highlight>
              </a:rPr>
              <a:t>Disadvantages of an L3C</a:t>
            </a:r>
            <a:endParaRPr b="1" sz="1300">
              <a:solidFill>
                <a:srgbClr val="333333"/>
              </a:solidFill>
              <a:highlight>
                <a:srgbClr val="FFFFFF"/>
              </a:highlight>
            </a:endParaRPr>
          </a:p>
          <a:p>
            <a:pPr indent="0" lvl="0" marL="0" rtl="0" algn="l">
              <a:lnSpc>
                <a:spcPct val="150000"/>
              </a:lnSpc>
              <a:spcBef>
                <a:spcPts val="400"/>
              </a:spcBef>
              <a:spcAft>
                <a:spcPts val="0"/>
              </a:spcAft>
              <a:buClr>
                <a:schemeClr val="dk1"/>
              </a:buClr>
              <a:buSzPts val="1100"/>
              <a:buFont typeface="Arial"/>
              <a:buNone/>
            </a:pPr>
            <a:r>
              <a:rPr lang="en" sz="1200">
                <a:solidFill>
                  <a:srgbClr val="333333"/>
                </a:solidFill>
                <a:highlight>
                  <a:srgbClr val="FFFFFF"/>
                </a:highlight>
              </a:rPr>
              <a:t>Following are limitations of an L3C:</a:t>
            </a:r>
            <a:endParaRPr sz="1200">
              <a:solidFill>
                <a:srgbClr val="333333"/>
              </a:solidFill>
              <a:highlight>
                <a:srgbClr val="FFFFFF"/>
              </a:highlight>
            </a:endParaRPr>
          </a:p>
          <a:p>
            <a:pPr indent="-304800" lvl="0" marL="457200" rtl="0" algn="l">
              <a:lnSpc>
                <a:spcPct val="150000"/>
              </a:lnSpc>
              <a:spcBef>
                <a:spcPts val="1200"/>
              </a:spcBef>
              <a:spcAft>
                <a:spcPts val="0"/>
              </a:spcAft>
              <a:buClr>
                <a:srgbClr val="333333"/>
              </a:buClr>
              <a:buSzPts val="1200"/>
              <a:buChar char="●"/>
            </a:pPr>
            <a:r>
              <a:rPr b="1" lang="en" sz="1200">
                <a:solidFill>
                  <a:srgbClr val="333333"/>
                </a:solidFill>
                <a:highlight>
                  <a:srgbClr val="FFFFFF"/>
                </a:highlight>
              </a:rPr>
              <a:t>Lack of tax exemption:</a:t>
            </a:r>
            <a:r>
              <a:rPr lang="en" sz="1200">
                <a:solidFill>
                  <a:srgbClr val="333333"/>
                </a:solidFill>
                <a:highlight>
                  <a:srgbClr val="FFFFFF"/>
                </a:highlight>
              </a:rPr>
              <a:t> L3Cs do not qualify for federal tax-exempt status, and are therefore less attractive than incorporation for social enterprises.</a:t>
            </a:r>
            <a:endParaRPr sz="1200">
              <a:solidFill>
                <a:srgbClr val="333333"/>
              </a:solidFill>
              <a:highlight>
                <a:srgbClr val="FFFFFF"/>
              </a:highlight>
            </a:endParaRPr>
          </a:p>
          <a:p>
            <a:pPr indent="-304800" lvl="0" marL="457200" rtl="0" algn="l">
              <a:lnSpc>
                <a:spcPct val="150000"/>
              </a:lnSpc>
              <a:spcBef>
                <a:spcPts val="0"/>
              </a:spcBef>
              <a:spcAft>
                <a:spcPts val="0"/>
              </a:spcAft>
              <a:buClr>
                <a:srgbClr val="333333"/>
              </a:buClr>
              <a:buSzPts val="1200"/>
              <a:buChar char="●"/>
            </a:pPr>
            <a:r>
              <a:rPr b="1" lang="en" sz="1200">
                <a:solidFill>
                  <a:srgbClr val="333333"/>
                </a:solidFill>
                <a:highlight>
                  <a:srgbClr val="FFFFFF"/>
                </a:highlight>
              </a:rPr>
              <a:t>Regulatory uncertainty:</a:t>
            </a:r>
            <a:r>
              <a:rPr lang="en" sz="1200">
                <a:solidFill>
                  <a:srgbClr val="333333"/>
                </a:solidFill>
                <a:highlight>
                  <a:srgbClr val="FFFFFF"/>
                </a:highlight>
              </a:rPr>
              <a:t> Because the IRS has not officially sanctioned L3Cs as PRIs for foundations, their usefulness and longevity are uncertain. They are currently permitted in only nine states.</a:t>
            </a:r>
            <a:endParaRPr sz="1200">
              <a:solidFill>
                <a:srgbClr val="333333"/>
              </a:solidFill>
              <a:highlight>
                <a:srgbClr val="FFFFFF"/>
              </a:highlight>
            </a:endParaRPr>
          </a:p>
          <a:p>
            <a:pPr indent="0" lvl="0" marL="457200" rtl="0" algn="l">
              <a:lnSpc>
                <a:spcPct val="150000"/>
              </a:lnSpc>
              <a:spcBef>
                <a:spcPts val="900"/>
              </a:spcBef>
              <a:spcAft>
                <a:spcPts val="0"/>
              </a:spcAft>
              <a:buSzPts val="1800"/>
              <a:buNone/>
            </a:pPr>
            <a:r>
              <a:t/>
            </a:r>
            <a:endParaRPr sz="1200">
              <a:solidFill>
                <a:srgbClr val="333333"/>
              </a:solidFill>
              <a:highlight>
                <a:srgbClr val="FFFFFF"/>
              </a:highlight>
            </a:endParaRPr>
          </a:p>
          <a:p>
            <a:pPr indent="0" lvl="0" marL="0" rtl="0" algn="l">
              <a:lnSpc>
                <a:spcPct val="150000"/>
              </a:lnSpc>
              <a:spcBef>
                <a:spcPts val="900"/>
              </a:spcBef>
              <a:spcAft>
                <a:spcPts val="1200"/>
              </a:spcAft>
              <a:buSzPts val="1800"/>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436" name="Google Shape;436;p6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108108"/>
              <a:buNone/>
            </a:pPr>
            <a:r>
              <a:rPr lang="en"/>
              <a:t>MSMEs</a:t>
            </a:r>
            <a:endParaRPr/>
          </a:p>
          <a:p>
            <a:pPr indent="0" lvl="0" marL="0" rtl="0" algn="l">
              <a:lnSpc>
                <a:spcPct val="115000"/>
              </a:lnSpc>
              <a:spcBef>
                <a:spcPts val="1200"/>
              </a:spcBef>
              <a:spcAft>
                <a:spcPts val="0"/>
              </a:spcAft>
              <a:buSzPct val="108108"/>
              <a:buNone/>
            </a:pPr>
            <a:r>
              <a:rPr lang="en" u="sng">
                <a:solidFill>
                  <a:schemeClr val="hlink"/>
                </a:solidFill>
                <a:hlinkClick r:id="rId3"/>
              </a:rPr>
              <a:t>https://sustainabledevelopment.un.org/content/documents/25851MSMEs_and_SDGs_Final3120.pdf</a:t>
            </a:r>
            <a:endParaRPr/>
          </a:p>
          <a:p>
            <a:pPr indent="0" lvl="0" marL="0" rtl="0" algn="l">
              <a:lnSpc>
                <a:spcPct val="115000"/>
              </a:lnSpc>
              <a:spcBef>
                <a:spcPts val="1200"/>
              </a:spcBef>
              <a:spcAft>
                <a:spcPts val="0"/>
              </a:spcAft>
              <a:buSzPct val="108108"/>
              <a:buNone/>
            </a:pPr>
            <a:r>
              <a:rPr lang="en"/>
              <a:t>MSME Act - </a:t>
            </a:r>
            <a:r>
              <a:rPr lang="en" u="sng">
                <a:solidFill>
                  <a:schemeClr val="hlink"/>
                </a:solidFill>
                <a:hlinkClick r:id="rId4"/>
              </a:rPr>
              <a:t>https://drive.google.com/file/d/1Apnvt5fXyA6EarMvRHbYdz4IFeCVQltM/view?usp=sharing</a:t>
            </a:r>
            <a:endParaRPr/>
          </a:p>
          <a:p>
            <a:pPr indent="0" lvl="0" marL="0" rtl="0" algn="l">
              <a:lnSpc>
                <a:spcPct val="115000"/>
              </a:lnSpc>
              <a:spcBef>
                <a:spcPts val="1200"/>
              </a:spcBef>
              <a:spcAft>
                <a:spcPts val="0"/>
              </a:spcAft>
              <a:buSzPct val="108108"/>
              <a:buNone/>
            </a:pPr>
            <a:r>
              <a:t/>
            </a:r>
            <a:endParaRPr/>
          </a:p>
          <a:p>
            <a:pPr indent="0" lvl="0" marL="0" rtl="0" algn="l">
              <a:lnSpc>
                <a:spcPct val="115000"/>
              </a:lnSpc>
              <a:spcBef>
                <a:spcPts val="1200"/>
              </a:spcBef>
              <a:spcAft>
                <a:spcPts val="0"/>
              </a:spcAft>
              <a:buSzPct val="108108"/>
              <a:buNone/>
            </a:pPr>
            <a:r>
              <a:rPr lang="en"/>
              <a:t>New venture planning - </a:t>
            </a:r>
            <a:r>
              <a:rPr lang="en" u="sng">
                <a:solidFill>
                  <a:schemeClr val="hlink"/>
                </a:solidFill>
                <a:hlinkClick r:id="rId5"/>
              </a:rPr>
              <a:t>https://notesocean.com/327/unit-2-methods-to-initiate-ventures.html</a:t>
            </a:r>
            <a:endParaRPr/>
          </a:p>
          <a:p>
            <a:pPr indent="0" lvl="0" marL="0" rtl="0" algn="l">
              <a:lnSpc>
                <a:spcPct val="115000"/>
              </a:lnSpc>
              <a:spcBef>
                <a:spcPts val="1200"/>
              </a:spcBef>
              <a:spcAft>
                <a:spcPts val="1200"/>
              </a:spcAft>
              <a:buSzPct val="108108"/>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7"/>
          <p:cNvSpPr txBox="1"/>
          <p:nvPr>
            <p:ph idx="1" type="body"/>
          </p:nvPr>
        </p:nvSpPr>
        <p:spPr>
          <a:xfrm>
            <a:off x="311700" y="161575"/>
            <a:ext cx="8520600" cy="49143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1400"/>
              </a:spcBef>
              <a:spcAft>
                <a:spcPts val="0"/>
              </a:spcAft>
              <a:buClr>
                <a:schemeClr val="dk1"/>
              </a:buClr>
              <a:buSzPts val="852"/>
              <a:buFont typeface="Arial"/>
              <a:buNone/>
            </a:pPr>
            <a:r>
              <a:rPr b="1" lang="en" sz="1950">
                <a:solidFill>
                  <a:srgbClr val="333333"/>
                </a:solidFill>
                <a:highlight>
                  <a:srgbClr val="FFFFFF"/>
                </a:highlight>
              </a:rPr>
              <a:t>Startup Type 3: Small Business Startups</a:t>
            </a:r>
            <a:endParaRPr b="1" sz="1950">
              <a:solidFill>
                <a:srgbClr val="333333"/>
              </a:solidFill>
              <a:highlight>
                <a:srgbClr val="FFFFFF"/>
              </a:highlight>
            </a:endParaRPr>
          </a:p>
          <a:p>
            <a:pPr indent="0" lvl="0" marL="0" rtl="0" algn="l">
              <a:lnSpc>
                <a:spcPct val="100000"/>
              </a:lnSpc>
              <a:spcBef>
                <a:spcPts val="1400"/>
              </a:spcBef>
              <a:spcAft>
                <a:spcPts val="0"/>
              </a:spcAft>
              <a:buClr>
                <a:schemeClr val="dk1"/>
              </a:buClr>
              <a:buSzPts val="852"/>
              <a:buFont typeface="Arial"/>
              <a:buNone/>
            </a:pPr>
            <a:r>
              <a:rPr b="1" lang="en" sz="1950" u="sng">
                <a:solidFill>
                  <a:schemeClr val="hlink"/>
                </a:solidFill>
                <a:highlight>
                  <a:srgbClr val="FFFFFF"/>
                </a:highlight>
                <a:hlinkClick r:id="rId3"/>
              </a:rPr>
              <a:t>https://www.thebalancesmb.com/best-small-businesses-opportunities-4111809</a:t>
            </a:r>
            <a:endParaRPr b="1" sz="1950">
              <a:solidFill>
                <a:srgbClr val="333333"/>
              </a:solidFill>
              <a:highlight>
                <a:srgbClr val="FFFFFF"/>
              </a:highlight>
            </a:endParaRPr>
          </a:p>
          <a:p>
            <a:pPr indent="0" lvl="0" marL="0" rtl="0" algn="l">
              <a:lnSpc>
                <a:spcPct val="100000"/>
              </a:lnSpc>
              <a:spcBef>
                <a:spcPts val="1400"/>
              </a:spcBef>
              <a:spcAft>
                <a:spcPts val="0"/>
              </a:spcAft>
              <a:buClr>
                <a:schemeClr val="dk1"/>
              </a:buClr>
              <a:buSzPts val="852"/>
              <a:buFont typeface="Arial"/>
              <a:buNone/>
            </a:pPr>
            <a:r>
              <a:t/>
            </a:r>
            <a:endParaRPr b="1" sz="1950">
              <a:solidFill>
                <a:srgbClr val="333333"/>
              </a:solidFill>
              <a:highlight>
                <a:srgbClr val="FFFFFF"/>
              </a:highlight>
            </a:endParaRPr>
          </a:p>
          <a:p>
            <a:pPr indent="-335695" lvl="0" marL="457200" rtl="0" algn="l">
              <a:lnSpc>
                <a:spcPct val="130000"/>
              </a:lnSpc>
              <a:spcBef>
                <a:spcPts val="1800"/>
              </a:spcBef>
              <a:spcAft>
                <a:spcPts val="0"/>
              </a:spcAft>
              <a:buClr>
                <a:srgbClr val="212529"/>
              </a:buClr>
              <a:buSzPts val="1687"/>
              <a:buChar char="●"/>
            </a:pPr>
            <a:r>
              <a:rPr lang="en" sz="1686">
                <a:solidFill>
                  <a:srgbClr val="212529"/>
                </a:solidFill>
                <a:highlight>
                  <a:srgbClr val="FFFFFF"/>
                </a:highlight>
              </a:rPr>
              <a:t>The priority of small business startups is </a:t>
            </a:r>
            <a:r>
              <a:rPr lang="en" sz="1686">
                <a:solidFill>
                  <a:srgbClr val="FF0000"/>
                </a:solidFill>
                <a:highlight>
                  <a:srgbClr val="FFFFFF"/>
                </a:highlight>
              </a:rPr>
              <a:t>longevity instead of scalability</a:t>
            </a:r>
            <a:r>
              <a:rPr lang="en" sz="1686">
                <a:solidFill>
                  <a:srgbClr val="212529"/>
                </a:solidFill>
                <a:highlight>
                  <a:srgbClr val="FFFFFF"/>
                </a:highlight>
              </a:rPr>
              <a:t>. </a:t>
            </a:r>
            <a:endParaRPr sz="1686">
              <a:solidFill>
                <a:srgbClr val="212529"/>
              </a:solidFill>
              <a:highlight>
                <a:srgbClr val="FFFFFF"/>
              </a:highlight>
            </a:endParaRPr>
          </a:p>
          <a:p>
            <a:pPr indent="-335695" lvl="0" marL="457200" rtl="0" algn="l">
              <a:lnSpc>
                <a:spcPct val="130000"/>
              </a:lnSpc>
              <a:spcBef>
                <a:spcPts val="0"/>
              </a:spcBef>
              <a:spcAft>
                <a:spcPts val="0"/>
              </a:spcAft>
              <a:buClr>
                <a:srgbClr val="212529"/>
              </a:buClr>
              <a:buSzPts val="1687"/>
              <a:buChar char="●"/>
            </a:pPr>
            <a:r>
              <a:rPr lang="en" sz="1686">
                <a:solidFill>
                  <a:srgbClr val="212529"/>
                </a:solidFill>
                <a:highlight>
                  <a:srgbClr val="FFFFFF"/>
                </a:highlight>
              </a:rPr>
              <a:t>These small startup companies are built to </a:t>
            </a:r>
            <a:r>
              <a:rPr lang="en" sz="1686">
                <a:solidFill>
                  <a:srgbClr val="FF0000"/>
                </a:solidFill>
                <a:highlight>
                  <a:srgbClr val="FFFFFF"/>
                </a:highlight>
              </a:rPr>
              <a:t>provide enough capital for financial stability by catering to a small target market</a:t>
            </a:r>
            <a:r>
              <a:rPr lang="en" sz="1686">
                <a:solidFill>
                  <a:srgbClr val="212529"/>
                </a:solidFill>
                <a:highlight>
                  <a:srgbClr val="FFFFFF"/>
                </a:highlight>
              </a:rPr>
              <a:t>. </a:t>
            </a:r>
            <a:endParaRPr sz="1686">
              <a:solidFill>
                <a:srgbClr val="212529"/>
              </a:solidFill>
              <a:highlight>
                <a:srgbClr val="FFFFFF"/>
              </a:highlight>
            </a:endParaRPr>
          </a:p>
          <a:p>
            <a:pPr indent="-335695" lvl="0" marL="457200" rtl="0" algn="l">
              <a:lnSpc>
                <a:spcPct val="130000"/>
              </a:lnSpc>
              <a:spcBef>
                <a:spcPts val="0"/>
              </a:spcBef>
              <a:spcAft>
                <a:spcPts val="0"/>
              </a:spcAft>
              <a:buClr>
                <a:srgbClr val="212529"/>
              </a:buClr>
              <a:buSzPts val="1687"/>
              <a:buChar char="●"/>
            </a:pPr>
            <a:r>
              <a:rPr lang="en" sz="1686">
                <a:solidFill>
                  <a:srgbClr val="212529"/>
                </a:solidFill>
                <a:highlight>
                  <a:srgbClr val="FFFFFF"/>
                </a:highlight>
              </a:rPr>
              <a:t>Common types of small business startups are </a:t>
            </a:r>
            <a:r>
              <a:rPr lang="en" sz="1686">
                <a:solidFill>
                  <a:srgbClr val="FF0000"/>
                </a:solidFill>
                <a:highlight>
                  <a:srgbClr val="FFFFFF"/>
                </a:highlight>
              </a:rPr>
              <a:t>family-owned and operated barbershops, grocery stores, and retail shops</a:t>
            </a:r>
            <a:r>
              <a:rPr lang="en" sz="1686">
                <a:solidFill>
                  <a:srgbClr val="212529"/>
                </a:solidFill>
                <a:highlight>
                  <a:srgbClr val="FFFFFF"/>
                </a:highlight>
              </a:rPr>
              <a:t>.</a:t>
            </a:r>
            <a:endParaRPr sz="1686">
              <a:solidFill>
                <a:srgbClr val="212529"/>
              </a:solidFill>
              <a:highlight>
                <a:srgbClr val="FFFFFF"/>
              </a:highlight>
            </a:endParaRPr>
          </a:p>
          <a:p>
            <a:pPr indent="0" lvl="0" marL="0" rtl="0" algn="l">
              <a:lnSpc>
                <a:spcPct val="130000"/>
              </a:lnSpc>
              <a:spcBef>
                <a:spcPts val="1200"/>
              </a:spcBef>
              <a:spcAft>
                <a:spcPts val="0"/>
              </a:spcAft>
              <a:buClr>
                <a:schemeClr val="dk1"/>
              </a:buClr>
              <a:buSzPts val="852"/>
              <a:buFont typeface="Arial"/>
              <a:buNone/>
            </a:pPr>
            <a:r>
              <a:rPr b="1" lang="en" sz="1386">
                <a:solidFill>
                  <a:srgbClr val="333333"/>
                </a:solidFill>
                <a:highlight>
                  <a:srgbClr val="FFFFFF"/>
                </a:highlight>
              </a:rPr>
              <a:t>A Small Business Startup May Be Right for You If:</a:t>
            </a:r>
            <a:endParaRPr b="1" sz="1386">
              <a:solidFill>
                <a:srgbClr val="333333"/>
              </a:solidFill>
              <a:highlight>
                <a:srgbClr val="FFFFFF"/>
              </a:highlight>
            </a:endParaRPr>
          </a:p>
          <a:p>
            <a:pPr indent="-321565" lvl="0" marL="457200" rtl="0" algn="l">
              <a:lnSpc>
                <a:spcPct val="130000"/>
              </a:lnSpc>
              <a:spcBef>
                <a:spcPts val="1200"/>
              </a:spcBef>
              <a:spcAft>
                <a:spcPts val="0"/>
              </a:spcAft>
              <a:buClr>
                <a:srgbClr val="212529"/>
              </a:buClr>
              <a:buSzPts val="1464"/>
              <a:buChar char="●"/>
            </a:pPr>
            <a:r>
              <a:rPr lang="en" sz="1464">
                <a:solidFill>
                  <a:srgbClr val="212529"/>
                </a:solidFill>
                <a:highlight>
                  <a:srgbClr val="FFFFFF"/>
                </a:highlight>
              </a:rPr>
              <a:t>You plan to </a:t>
            </a:r>
            <a:r>
              <a:rPr b="1" lang="en" sz="1464">
                <a:solidFill>
                  <a:srgbClr val="FF0000"/>
                </a:solidFill>
                <a:highlight>
                  <a:srgbClr val="FFFFFF"/>
                </a:highlight>
              </a:rPr>
              <a:t>hire locals and family to operate</a:t>
            </a:r>
            <a:r>
              <a:rPr lang="en" sz="1464">
                <a:solidFill>
                  <a:srgbClr val="FF0000"/>
                </a:solidFill>
                <a:highlight>
                  <a:srgbClr val="FFFFFF"/>
                </a:highlight>
              </a:rPr>
              <a:t> </a:t>
            </a:r>
            <a:r>
              <a:rPr lang="en" sz="1464">
                <a:solidFill>
                  <a:srgbClr val="212529"/>
                </a:solidFill>
                <a:highlight>
                  <a:srgbClr val="FFFFFF"/>
                </a:highlight>
              </a:rPr>
              <a:t>your business.</a:t>
            </a:r>
            <a:endParaRPr sz="1464">
              <a:solidFill>
                <a:srgbClr val="212529"/>
              </a:solidFill>
              <a:highlight>
                <a:srgbClr val="FFFFFF"/>
              </a:highlight>
            </a:endParaRPr>
          </a:p>
          <a:p>
            <a:pPr indent="-321565" lvl="0" marL="457200" rtl="0" algn="l">
              <a:lnSpc>
                <a:spcPct val="130000"/>
              </a:lnSpc>
              <a:spcBef>
                <a:spcPts val="0"/>
              </a:spcBef>
              <a:spcAft>
                <a:spcPts val="0"/>
              </a:spcAft>
              <a:buClr>
                <a:srgbClr val="212529"/>
              </a:buClr>
              <a:buSzPts val="1464"/>
              <a:buChar char="●"/>
            </a:pPr>
            <a:r>
              <a:rPr lang="en" sz="1464">
                <a:solidFill>
                  <a:srgbClr val="212529"/>
                </a:solidFill>
                <a:highlight>
                  <a:srgbClr val="FFFFFF"/>
                </a:highlight>
              </a:rPr>
              <a:t>You want to </a:t>
            </a:r>
            <a:r>
              <a:rPr b="1" lang="en" sz="1464">
                <a:solidFill>
                  <a:srgbClr val="FF0000"/>
                </a:solidFill>
                <a:highlight>
                  <a:srgbClr val="FFFFFF"/>
                </a:highlight>
              </a:rPr>
              <a:t>focus</a:t>
            </a:r>
            <a:r>
              <a:rPr lang="en" sz="1464">
                <a:solidFill>
                  <a:srgbClr val="FF0000"/>
                </a:solidFill>
                <a:highlight>
                  <a:srgbClr val="FFFFFF"/>
                </a:highlight>
              </a:rPr>
              <a:t> on </a:t>
            </a:r>
            <a:r>
              <a:rPr b="1" lang="en" sz="1464">
                <a:solidFill>
                  <a:srgbClr val="FF0000"/>
                </a:solidFill>
                <a:highlight>
                  <a:srgbClr val="FFFFFF"/>
                </a:highlight>
              </a:rPr>
              <a:t>adding to your community</a:t>
            </a:r>
            <a:r>
              <a:rPr lang="en" sz="1464">
                <a:solidFill>
                  <a:srgbClr val="FF0000"/>
                </a:solidFill>
                <a:highlight>
                  <a:srgbClr val="FFFFFF"/>
                </a:highlight>
              </a:rPr>
              <a:t>.</a:t>
            </a:r>
            <a:endParaRPr sz="1464">
              <a:solidFill>
                <a:srgbClr val="FF0000"/>
              </a:solidFill>
              <a:highlight>
                <a:srgbClr val="FFFFFF"/>
              </a:highlight>
            </a:endParaRPr>
          </a:p>
          <a:p>
            <a:pPr indent="-321565" lvl="0" marL="457200" rtl="0" algn="l">
              <a:lnSpc>
                <a:spcPct val="130000"/>
              </a:lnSpc>
              <a:spcBef>
                <a:spcPts val="0"/>
              </a:spcBef>
              <a:spcAft>
                <a:spcPts val="0"/>
              </a:spcAft>
              <a:buClr>
                <a:srgbClr val="212529"/>
              </a:buClr>
              <a:buSzPts val="1464"/>
              <a:buChar char="●"/>
            </a:pPr>
            <a:r>
              <a:rPr lang="en" sz="1464">
                <a:solidFill>
                  <a:srgbClr val="212529"/>
                </a:solidFill>
                <a:highlight>
                  <a:srgbClr val="FFFFFF"/>
                </a:highlight>
              </a:rPr>
              <a:t>Creating a </a:t>
            </a:r>
            <a:r>
              <a:rPr b="1" lang="en" sz="1464" u="sng">
                <a:solidFill>
                  <a:srgbClr val="212529"/>
                </a:solidFill>
                <a:highlight>
                  <a:srgbClr val="FFFFFF"/>
                </a:highlight>
              </a:rPr>
              <a:t>sustainable, long-lasting business is your main focus</a:t>
            </a:r>
            <a:r>
              <a:rPr lang="en" sz="1464">
                <a:solidFill>
                  <a:srgbClr val="212529"/>
                </a:solidFill>
                <a:highlight>
                  <a:srgbClr val="FFFFFF"/>
                </a:highlight>
              </a:rPr>
              <a:t>, </a:t>
            </a:r>
            <a:r>
              <a:rPr lang="en" sz="1464">
                <a:solidFill>
                  <a:srgbClr val="FF0000"/>
                </a:solidFill>
                <a:highlight>
                  <a:srgbClr val="FFFFFF"/>
                </a:highlight>
              </a:rPr>
              <a:t>rather than pure profit</a:t>
            </a:r>
            <a:r>
              <a:rPr lang="en" sz="1464">
                <a:solidFill>
                  <a:srgbClr val="212529"/>
                </a:solidFill>
                <a:highlight>
                  <a:srgbClr val="FFFFFF"/>
                </a:highlight>
              </a:rPr>
              <a:t>.</a:t>
            </a:r>
            <a:endParaRPr sz="1295"/>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7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Self learning</a:t>
            </a:r>
            <a:endParaRPr/>
          </a:p>
        </p:txBody>
      </p:sp>
      <p:sp>
        <p:nvSpPr>
          <p:cNvPr id="442" name="Google Shape;442;p7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White paper - self learning - </a:t>
            </a:r>
            <a:r>
              <a:rPr lang="en" u="sng">
                <a:solidFill>
                  <a:schemeClr val="hlink"/>
                </a:solidFill>
                <a:hlinkClick r:id="rId3"/>
              </a:rPr>
              <a:t>https://ncert.nic.in/ncerts/l/lebs213.pdf</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7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448" name="Google Shape;448;p71"/>
          <p:cNvSpPr txBox="1"/>
          <p:nvPr>
            <p:ph idx="1" type="body"/>
          </p:nvPr>
        </p:nvSpPr>
        <p:spPr>
          <a:xfrm>
            <a:off x="1290775" y="1152475"/>
            <a:ext cx="75414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u="sng">
                <a:solidFill>
                  <a:schemeClr val="hlink"/>
                </a:solidFill>
                <a:hlinkClick r:id="rId3"/>
              </a:rPr>
              <a:t>https://studylib.net/doc/6864468/forms-of-ownership</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8"/>
          <p:cNvSpPr txBox="1"/>
          <p:nvPr>
            <p:ph idx="1" type="body"/>
          </p:nvPr>
        </p:nvSpPr>
        <p:spPr>
          <a:xfrm>
            <a:off x="311700" y="467975"/>
            <a:ext cx="8520600" cy="4472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1400"/>
              </a:spcBef>
              <a:spcAft>
                <a:spcPts val="0"/>
              </a:spcAft>
              <a:buClr>
                <a:schemeClr val="dk1"/>
              </a:buClr>
              <a:buSzPts val="688"/>
              <a:buFont typeface="Arial"/>
              <a:buNone/>
            </a:pPr>
            <a:r>
              <a:rPr b="1" lang="en" sz="1935">
                <a:solidFill>
                  <a:srgbClr val="333333"/>
                </a:solidFill>
                <a:highlight>
                  <a:srgbClr val="FFFFFF"/>
                </a:highlight>
              </a:rPr>
              <a:t>Startup Type 4: Social Entrepreneurship Startups</a:t>
            </a:r>
            <a:endParaRPr b="1" sz="1935">
              <a:solidFill>
                <a:srgbClr val="333333"/>
              </a:solidFill>
              <a:highlight>
                <a:srgbClr val="FFFFFF"/>
              </a:highlight>
            </a:endParaRPr>
          </a:p>
          <a:p>
            <a:pPr indent="0" lvl="0" marL="0" rtl="0" algn="l">
              <a:lnSpc>
                <a:spcPct val="120000"/>
              </a:lnSpc>
              <a:spcBef>
                <a:spcPts val="1400"/>
              </a:spcBef>
              <a:spcAft>
                <a:spcPts val="0"/>
              </a:spcAft>
              <a:buClr>
                <a:schemeClr val="dk1"/>
              </a:buClr>
              <a:buSzPts val="688"/>
              <a:buFont typeface="Arial"/>
              <a:buNone/>
            </a:pPr>
            <a:r>
              <a:rPr b="1" lang="en" sz="1935" u="sng">
                <a:solidFill>
                  <a:schemeClr val="hlink"/>
                </a:solidFill>
                <a:highlight>
                  <a:srgbClr val="FFFFFF"/>
                </a:highlight>
                <a:hlinkClick r:id="rId3"/>
              </a:rPr>
              <a:t>https://www.whizsky.com/2015/01/social-entrepreneurs-of-india/</a:t>
            </a:r>
            <a:endParaRPr b="1" sz="1935">
              <a:solidFill>
                <a:srgbClr val="333333"/>
              </a:solidFill>
              <a:highlight>
                <a:srgbClr val="FFFFFF"/>
              </a:highlight>
            </a:endParaRPr>
          </a:p>
          <a:p>
            <a:pPr indent="-281551" lvl="0" marL="457200" rtl="0" algn="l">
              <a:lnSpc>
                <a:spcPct val="150000"/>
              </a:lnSpc>
              <a:spcBef>
                <a:spcPts val="1800"/>
              </a:spcBef>
              <a:spcAft>
                <a:spcPts val="0"/>
              </a:spcAft>
              <a:buSzPts val="834"/>
              <a:buChar char="●"/>
            </a:pPr>
            <a:r>
              <a:rPr lang="en" sz="1433">
                <a:solidFill>
                  <a:srgbClr val="212529"/>
                </a:solidFill>
                <a:highlight>
                  <a:srgbClr val="FFFFFF"/>
                </a:highlight>
              </a:rPr>
              <a:t>Unlike other types of startups, </a:t>
            </a:r>
            <a:r>
              <a:rPr lang="en" sz="1433" u="sng">
                <a:solidFill>
                  <a:srgbClr val="162A6A"/>
                </a:solidFill>
                <a:highlight>
                  <a:srgbClr val="FFFFFF"/>
                </a:highlight>
                <a:hlinkClick r:id="rId4">
                  <a:extLst>
                    <a:ext uri="{A12FA001-AC4F-418D-AE19-62706E023703}">
                      <ahyp:hlinkClr val="tx"/>
                    </a:ext>
                  </a:extLst>
                </a:hlinkClick>
              </a:rPr>
              <a:t>social startups</a:t>
            </a:r>
            <a:r>
              <a:rPr lang="en" sz="1433">
                <a:solidFill>
                  <a:srgbClr val="212529"/>
                </a:solidFill>
                <a:highlight>
                  <a:srgbClr val="FFFFFF"/>
                </a:highlight>
              </a:rPr>
              <a:t> </a:t>
            </a:r>
            <a:r>
              <a:rPr b="1" lang="en" sz="1433">
                <a:solidFill>
                  <a:srgbClr val="FF0000"/>
                </a:solidFill>
                <a:highlight>
                  <a:srgbClr val="FFFFFF"/>
                </a:highlight>
              </a:rPr>
              <a:t>are not created to gain wealth for the founders</a:t>
            </a:r>
            <a:r>
              <a:rPr b="1" lang="en" sz="1433">
                <a:solidFill>
                  <a:srgbClr val="212529"/>
                </a:solidFill>
                <a:highlight>
                  <a:srgbClr val="FFFFFF"/>
                </a:highlight>
              </a:rPr>
              <a:t>; </a:t>
            </a:r>
            <a:endParaRPr b="1" sz="1433">
              <a:solidFill>
                <a:srgbClr val="212529"/>
              </a:solidFill>
              <a:highlight>
                <a:srgbClr val="FFFFFF"/>
              </a:highlight>
            </a:endParaRPr>
          </a:p>
          <a:p>
            <a:pPr indent="-281551" lvl="0" marL="457200" rtl="0" algn="l">
              <a:lnSpc>
                <a:spcPct val="150000"/>
              </a:lnSpc>
              <a:spcBef>
                <a:spcPts val="0"/>
              </a:spcBef>
              <a:spcAft>
                <a:spcPts val="0"/>
              </a:spcAft>
              <a:buSzPts val="834"/>
              <a:buChar char="●"/>
            </a:pPr>
            <a:r>
              <a:rPr lang="en" sz="1433">
                <a:solidFill>
                  <a:srgbClr val="212529"/>
                </a:solidFill>
                <a:highlight>
                  <a:srgbClr val="FFFFFF"/>
                </a:highlight>
              </a:rPr>
              <a:t>they are created to make a </a:t>
            </a:r>
            <a:r>
              <a:rPr b="1" lang="en" sz="1433">
                <a:solidFill>
                  <a:srgbClr val="FF0000"/>
                </a:solidFill>
                <a:highlight>
                  <a:srgbClr val="FFFFFF"/>
                </a:highlight>
              </a:rPr>
              <a:t>positive social or environmental change</a:t>
            </a:r>
            <a:r>
              <a:rPr b="1" lang="en" sz="1433">
                <a:solidFill>
                  <a:srgbClr val="212529"/>
                </a:solidFill>
                <a:highlight>
                  <a:srgbClr val="FFFFFF"/>
                </a:highlight>
              </a:rPr>
              <a:t>. </a:t>
            </a:r>
            <a:endParaRPr b="1" sz="1433">
              <a:solidFill>
                <a:srgbClr val="212529"/>
              </a:solidFill>
              <a:highlight>
                <a:srgbClr val="FFFFFF"/>
              </a:highlight>
            </a:endParaRPr>
          </a:p>
          <a:p>
            <a:pPr indent="-281551" lvl="0" marL="457200" rtl="0" algn="l">
              <a:lnSpc>
                <a:spcPct val="150000"/>
              </a:lnSpc>
              <a:spcBef>
                <a:spcPts val="0"/>
              </a:spcBef>
              <a:spcAft>
                <a:spcPts val="0"/>
              </a:spcAft>
              <a:buSzPts val="834"/>
              <a:buChar char="●"/>
            </a:pPr>
            <a:r>
              <a:rPr lang="en" sz="1433">
                <a:solidFill>
                  <a:srgbClr val="212529"/>
                </a:solidFill>
                <a:highlight>
                  <a:srgbClr val="FFFFFF"/>
                </a:highlight>
              </a:rPr>
              <a:t>Social entrepreneurs </a:t>
            </a:r>
            <a:r>
              <a:rPr b="1" lang="en" sz="1433">
                <a:solidFill>
                  <a:srgbClr val="FF0000"/>
                </a:solidFill>
                <a:highlight>
                  <a:srgbClr val="FFFFFF"/>
                </a:highlight>
              </a:rPr>
              <a:t>shouldn’t expect a big payout from their startup</a:t>
            </a:r>
            <a:r>
              <a:rPr lang="en" sz="1433">
                <a:solidFill>
                  <a:srgbClr val="212529"/>
                </a:solidFill>
                <a:highlight>
                  <a:srgbClr val="FFFFFF"/>
                </a:highlight>
              </a:rPr>
              <a:t>; however, </a:t>
            </a:r>
            <a:endParaRPr sz="1433">
              <a:solidFill>
                <a:srgbClr val="212529"/>
              </a:solidFill>
              <a:highlight>
                <a:srgbClr val="FFFFFF"/>
              </a:highlight>
            </a:endParaRPr>
          </a:p>
          <a:p>
            <a:pPr indent="-281551" lvl="0" marL="457200" rtl="0" algn="l">
              <a:lnSpc>
                <a:spcPct val="150000"/>
              </a:lnSpc>
              <a:spcBef>
                <a:spcPts val="0"/>
              </a:spcBef>
              <a:spcAft>
                <a:spcPts val="0"/>
              </a:spcAft>
              <a:buSzPts val="834"/>
              <a:buChar char="●"/>
            </a:pPr>
            <a:r>
              <a:rPr lang="en" sz="1433">
                <a:solidFill>
                  <a:srgbClr val="212529"/>
                </a:solidFill>
                <a:highlight>
                  <a:srgbClr val="FFFFFF"/>
                </a:highlight>
              </a:rPr>
              <a:t>it is possible to make money with this startup model if it is not a nonprofit organization.</a:t>
            </a:r>
            <a:endParaRPr sz="1433">
              <a:solidFill>
                <a:srgbClr val="212529"/>
              </a:solidFill>
              <a:highlight>
                <a:srgbClr val="FFFFFF"/>
              </a:highlight>
            </a:endParaRPr>
          </a:p>
          <a:p>
            <a:pPr indent="0" lvl="0" marL="0" rtl="0" algn="l">
              <a:lnSpc>
                <a:spcPct val="150000"/>
              </a:lnSpc>
              <a:spcBef>
                <a:spcPts val="1200"/>
              </a:spcBef>
              <a:spcAft>
                <a:spcPts val="0"/>
              </a:spcAft>
              <a:buClr>
                <a:schemeClr val="dk1"/>
              </a:buClr>
              <a:buSzPts val="688"/>
              <a:buFont typeface="Arial"/>
              <a:buNone/>
            </a:pPr>
            <a:r>
              <a:rPr b="1" lang="en" sz="1433">
                <a:solidFill>
                  <a:srgbClr val="333333"/>
                </a:solidFill>
                <a:highlight>
                  <a:srgbClr val="FFFFFF"/>
                </a:highlight>
              </a:rPr>
              <a:t>A Social Entrepreneurship Startup May Be Right for You If:</a:t>
            </a:r>
            <a:endParaRPr b="1" sz="1433">
              <a:solidFill>
                <a:srgbClr val="333333"/>
              </a:solidFill>
              <a:highlight>
                <a:srgbClr val="FFFFFF"/>
              </a:highlight>
            </a:endParaRPr>
          </a:p>
          <a:p>
            <a:pPr indent="-323620" lvl="0" marL="457200" rtl="0" algn="l">
              <a:lnSpc>
                <a:spcPct val="150000"/>
              </a:lnSpc>
              <a:spcBef>
                <a:spcPts val="1200"/>
              </a:spcBef>
              <a:spcAft>
                <a:spcPts val="0"/>
              </a:spcAft>
              <a:buClr>
                <a:srgbClr val="212529"/>
              </a:buClr>
              <a:buSzPts val="1496"/>
              <a:buChar char="●"/>
            </a:pPr>
            <a:r>
              <a:rPr lang="en" sz="1496">
                <a:solidFill>
                  <a:srgbClr val="212529"/>
                </a:solidFill>
                <a:highlight>
                  <a:srgbClr val="FFFFFF"/>
                </a:highlight>
              </a:rPr>
              <a:t>You want to build a company that </a:t>
            </a:r>
            <a:r>
              <a:rPr b="1" lang="en" sz="1496">
                <a:solidFill>
                  <a:srgbClr val="FF0000"/>
                </a:solidFill>
                <a:highlight>
                  <a:srgbClr val="FFFFFF"/>
                </a:highlight>
              </a:rPr>
              <a:t>will make a positive social or environmental impact</a:t>
            </a:r>
            <a:r>
              <a:rPr b="1" lang="en" sz="1496">
                <a:solidFill>
                  <a:srgbClr val="212529"/>
                </a:solidFill>
                <a:highlight>
                  <a:srgbClr val="FFFFFF"/>
                </a:highlight>
              </a:rPr>
              <a:t>.</a:t>
            </a:r>
            <a:endParaRPr b="1" sz="1496">
              <a:solidFill>
                <a:srgbClr val="212529"/>
              </a:solidFill>
              <a:highlight>
                <a:srgbClr val="FFFFFF"/>
              </a:highlight>
            </a:endParaRPr>
          </a:p>
          <a:p>
            <a:pPr indent="-323620" lvl="0" marL="457200" rtl="0" algn="l">
              <a:lnSpc>
                <a:spcPct val="150000"/>
              </a:lnSpc>
              <a:spcBef>
                <a:spcPts val="0"/>
              </a:spcBef>
              <a:spcAft>
                <a:spcPts val="0"/>
              </a:spcAft>
              <a:buClr>
                <a:srgbClr val="212529"/>
              </a:buClr>
              <a:buSzPts val="1496"/>
              <a:buChar char="●"/>
            </a:pPr>
            <a:r>
              <a:rPr lang="en" sz="1496">
                <a:solidFill>
                  <a:srgbClr val="212529"/>
                </a:solidFill>
                <a:highlight>
                  <a:srgbClr val="FFFFFF"/>
                </a:highlight>
              </a:rPr>
              <a:t>You </a:t>
            </a:r>
            <a:r>
              <a:rPr lang="en" sz="1496">
                <a:solidFill>
                  <a:srgbClr val="FF0000"/>
                </a:solidFill>
                <a:highlight>
                  <a:srgbClr val="FFFFFF"/>
                </a:highlight>
              </a:rPr>
              <a:t>a</a:t>
            </a:r>
            <a:r>
              <a:rPr b="1" lang="en" sz="1496">
                <a:solidFill>
                  <a:srgbClr val="FF0000"/>
                </a:solidFill>
                <a:highlight>
                  <a:srgbClr val="FFFFFF"/>
                </a:highlight>
              </a:rPr>
              <a:t>ren’t interested in starting a company for the profit</a:t>
            </a:r>
            <a:r>
              <a:rPr b="1" lang="en" sz="1496">
                <a:solidFill>
                  <a:srgbClr val="212529"/>
                </a:solidFill>
                <a:highlight>
                  <a:srgbClr val="FFFFFF"/>
                </a:highlight>
              </a:rPr>
              <a:t>.</a:t>
            </a:r>
            <a:endParaRPr b="1" sz="1496">
              <a:solidFill>
                <a:srgbClr val="212529"/>
              </a:solidFill>
              <a:highlight>
                <a:srgbClr val="FFFFFF"/>
              </a:highlight>
            </a:endParaRPr>
          </a:p>
          <a:p>
            <a:pPr indent="-323620" lvl="0" marL="457200" rtl="0" algn="l">
              <a:lnSpc>
                <a:spcPct val="150000"/>
              </a:lnSpc>
              <a:spcBef>
                <a:spcPts val="0"/>
              </a:spcBef>
              <a:spcAft>
                <a:spcPts val="0"/>
              </a:spcAft>
              <a:buClr>
                <a:srgbClr val="212529"/>
              </a:buClr>
              <a:buSzPts val="1496"/>
              <a:buChar char="●"/>
            </a:pPr>
            <a:r>
              <a:rPr lang="en" sz="1496">
                <a:solidFill>
                  <a:srgbClr val="212529"/>
                </a:solidFill>
                <a:highlight>
                  <a:srgbClr val="FFFFFF"/>
                </a:highlight>
              </a:rPr>
              <a:t>You </a:t>
            </a:r>
            <a:r>
              <a:rPr b="1" lang="en" sz="1496">
                <a:solidFill>
                  <a:srgbClr val="212529"/>
                </a:solidFill>
                <a:highlight>
                  <a:srgbClr val="FFFFFF"/>
                </a:highlight>
              </a:rPr>
              <a:t>h</a:t>
            </a:r>
            <a:r>
              <a:rPr b="1" lang="en" sz="1496">
                <a:solidFill>
                  <a:srgbClr val="FF0000"/>
                </a:solidFill>
                <a:highlight>
                  <a:srgbClr val="FFFFFF"/>
                </a:highlight>
              </a:rPr>
              <a:t>ave an idea that can solve a widespread problem, specifically for disadvantaged communities</a:t>
            </a:r>
            <a:endParaRPr b="1" sz="1225"/>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9"/>
          <p:cNvSpPr txBox="1"/>
          <p:nvPr>
            <p:ph idx="1" type="body"/>
          </p:nvPr>
        </p:nvSpPr>
        <p:spPr>
          <a:xfrm>
            <a:off x="311700" y="295600"/>
            <a:ext cx="8520600" cy="47295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20000"/>
              </a:lnSpc>
              <a:spcBef>
                <a:spcPts val="1400"/>
              </a:spcBef>
              <a:spcAft>
                <a:spcPts val="0"/>
              </a:spcAft>
              <a:buClr>
                <a:schemeClr val="dk1"/>
              </a:buClr>
              <a:buSzPct val="47164"/>
              <a:buFont typeface="Arial"/>
              <a:buNone/>
            </a:pPr>
            <a:r>
              <a:rPr b="1" lang="en" sz="2332">
                <a:solidFill>
                  <a:srgbClr val="333333"/>
                </a:solidFill>
                <a:highlight>
                  <a:srgbClr val="FFFFFF"/>
                </a:highlight>
              </a:rPr>
              <a:t>Startup Type 5: Lifestyle Startups</a:t>
            </a:r>
            <a:endParaRPr b="1" sz="2332">
              <a:solidFill>
                <a:srgbClr val="333333"/>
              </a:solidFill>
              <a:highlight>
                <a:srgbClr val="FFFFFF"/>
              </a:highlight>
            </a:endParaRPr>
          </a:p>
          <a:p>
            <a:pPr indent="-327941" lvl="0" marL="457200" rtl="0" algn="l">
              <a:lnSpc>
                <a:spcPct val="150000"/>
              </a:lnSpc>
              <a:spcBef>
                <a:spcPts val="1800"/>
              </a:spcBef>
              <a:spcAft>
                <a:spcPts val="0"/>
              </a:spcAft>
              <a:buClr>
                <a:srgbClr val="212529"/>
              </a:buClr>
              <a:buSzPct val="100000"/>
              <a:buChar char="●"/>
            </a:pPr>
            <a:r>
              <a:rPr lang="en" sz="1840">
                <a:solidFill>
                  <a:srgbClr val="212529"/>
                </a:solidFill>
                <a:highlight>
                  <a:srgbClr val="FFFFFF"/>
                </a:highlight>
              </a:rPr>
              <a:t>Lifestyle startups are born </a:t>
            </a:r>
            <a:r>
              <a:rPr lang="en" sz="1840">
                <a:solidFill>
                  <a:srgbClr val="FF0000"/>
                </a:solidFill>
                <a:highlight>
                  <a:srgbClr val="FFFFFF"/>
                </a:highlight>
              </a:rPr>
              <a:t>out of passion and desire for independence</a:t>
            </a:r>
            <a:r>
              <a:rPr lang="en" sz="1840">
                <a:solidFill>
                  <a:srgbClr val="212529"/>
                </a:solidFill>
                <a:highlight>
                  <a:srgbClr val="FFFFFF"/>
                </a:highlight>
              </a:rPr>
              <a:t>, </a:t>
            </a:r>
            <a:endParaRPr sz="1840">
              <a:solidFill>
                <a:srgbClr val="212529"/>
              </a:solidFill>
              <a:highlight>
                <a:srgbClr val="FFFFFF"/>
              </a:highlight>
            </a:endParaRPr>
          </a:p>
          <a:p>
            <a:pPr indent="-327941" lvl="0" marL="457200" rtl="0" algn="l">
              <a:lnSpc>
                <a:spcPct val="150000"/>
              </a:lnSpc>
              <a:spcBef>
                <a:spcPts val="0"/>
              </a:spcBef>
              <a:spcAft>
                <a:spcPts val="0"/>
              </a:spcAft>
              <a:buClr>
                <a:srgbClr val="212529"/>
              </a:buClr>
              <a:buSzPct val="100000"/>
              <a:buChar char="●"/>
            </a:pPr>
            <a:r>
              <a:rPr lang="en" sz="1840">
                <a:solidFill>
                  <a:srgbClr val="212529"/>
                </a:solidFill>
                <a:highlight>
                  <a:srgbClr val="FFFFFF"/>
                </a:highlight>
              </a:rPr>
              <a:t>with the founders </a:t>
            </a:r>
            <a:r>
              <a:rPr b="1" lang="en" sz="1840">
                <a:solidFill>
                  <a:srgbClr val="212529"/>
                </a:solidFill>
                <a:highlight>
                  <a:srgbClr val="FFFFFF"/>
                </a:highlight>
              </a:rPr>
              <a:t>putting their time and energy toward making a business out of their</a:t>
            </a:r>
            <a:r>
              <a:rPr lang="en" sz="1840">
                <a:solidFill>
                  <a:srgbClr val="212529"/>
                </a:solidFill>
                <a:highlight>
                  <a:srgbClr val="FFFFFF"/>
                </a:highlight>
              </a:rPr>
              <a:t> </a:t>
            </a:r>
            <a:r>
              <a:rPr b="1" lang="en" sz="1840">
                <a:solidFill>
                  <a:srgbClr val="FF0000"/>
                </a:solidFill>
                <a:highlight>
                  <a:srgbClr val="FFFFFF"/>
                </a:highlight>
              </a:rPr>
              <a:t>favorite hobby or activity</a:t>
            </a:r>
            <a:r>
              <a:rPr lang="en" sz="1840">
                <a:solidFill>
                  <a:srgbClr val="212529"/>
                </a:solidFill>
                <a:highlight>
                  <a:srgbClr val="FFFFFF"/>
                </a:highlight>
              </a:rPr>
              <a:t>. </a:t>
            </a:r>
            <a:endParaRPr sz="1840">
              <a:solidFill>
                <a:srgbClr val="212529"/>
              </a:solidFill>
              <a:highlight>
                <a:srgbClr val="FFFFFF"/>
              </a:highlight>
            </a:endParaRPr>
          </a:p>
          <a:p>
            <a:pPr indent="-327941" lvl="0" marL="457200" rtl="0" algn="l">
              <a:lnSpc>
                <a:spcPct val="150000"/>
              </a:lnSpc>
              <a:spcBef>
                <a:spcPts val="0"/>
              </a:spcBef>
              <a:spcAft>
                <a:spcPts val="0"/>
              </a:spcAft>
              <a:buClr>
                <a:srgbClr val="212529"/>
              </a:buClr>
              <a:buSzPct val="100000"/>
              <a:buChar char="●"/>
            </a:pPr>
            <a:r>
              <a:rPr lang="en" sz="1840">
                <a:solidFill>
                  <a:srgbClr val="212529"/>
                </a:solidFill>
                <a:highlight>
                  <a:srgbClr val="FFFFFF"/>
                </a:highlight>
              </a:rPr>
              <a:t>This can range from an </a:t>
            </a:r>
            <a:r>
              <a:rPr b="1" lang="en" sz="1840">
                <a:solidFill>
                  <a:srgbClr val="FF0000"/>
                </a:solidFill>
                <a:highlight>
                  <a:srgbClr val="FFFFFF"/>
                </a:highlight>
              </a:rPr>
              <a:t>avid traveler starting a tour guide business to a web developer starting a freelance coding business</a:t>
            </a:r>
            <a:r>
              <a:rPr lang="en" sz="1840">
                <a:solidFill>
                  <a:srgbClr val="212529"/>
                </a:solidFill>
                <a:highlight>
                  <a:srgbClr val="FFFFFF"/>
                </a:highlight>
              </a:rPr>
              <a:t>.</a:t>
            </a:r>
            <a:endParaRPr sz="1840">
              <a:solidFill>
                <a:srgbClr val="212529"/>
              </a:solidFill>
              <a:highlight>
                <a:srgbClr val="FFFFFF"/>
              </a:highlight>
            </a:endParaRPr>
          </a:p>
          <a:p>
            <a:pPr indent="0" lvl="0" marL="0" rtl="0" algn="l">
              <a:lnSpc>
                <a:spcPct val="150000"/>
              </a:lnSpc>
              <a:spcBef>
                <a:spcPts val="1200"/>
              </a:spcBef>
              <a:spcAft>
                <a:spcPts val="0"/>
              </a:spcAft>
              <a:buClr>
                <a:schemeClr val="dk1"/>
              </a:buClr>
              <a:buSzPct val="59766"/>
              <a:buFont typeface="Arial"/>
              <a:buNone/>
            </a:pPr>
            <a:r>
              <a:t/>
            </a:r>
            <a:endParaRPr b="1" sz="1840">
              <a:solidFill>
                <a:srgbClr val="333333"/>
              </a:solidFill>
              <a:highlight>
                <a:srgbClr val="FFFFFF"/>
              </a:highlight>
            </a:endParaRPr>
          </a:p>
          <a:p>
            <a:pPr indent="0" lvl="0" marL="0" rtl="0" algn="l">
              <a:lnSpc>
                <a:spcPct val="150000"/>
              </a:lnSpc>
              <a:spcBef>
                <a:spcPts val="1200"/>
              </a:spcBef>
              <a:spcAft>
                <a:spcPts val="0"/>
              </a:spcAft>
              <a:buClr>
                <a:schemeClr val="dk1"/>
              </a:buClr>
              <a:buSzPct val="59766"/>
              <a:buFont typeface="Arial"/>
              <a:buNone/>
            </a:pPr>
            <a:r>
              <a:rPr b="1" lang="en" sz="1840">
                <a:solidFill>
                  <a:srgbClr val="333333"/>
                </a:solidFill>
                <a:highlight>
                  <a:srgbClr val="FFFFFF"/>
                </a:highlight>
              </a:rPr>
              <a:t>A Lifestyle Startup May Be Right for You If:</a:t>
            </a:r>
            <a:endParaRPr b="1" sz="1840">
              <a:solidFill>
                <a:srgbClr val="333333"/>
              </a:solidFill>
              <a:highlight>
                <a:srgbClr val="FFFFFF"/>
              </a:highlight>
            </a:endParaRPr>
          </a:p>
          <a:p>
            <a:pPr indent="-333339" lvl="0" marL="457200" rtl="0" algn="l">
              <a:lnSpc>
                <a:spcPct val="150000"/>
              </a:lnSpc>
              <a:spcBef>
                <a:spcPts val="1200"/>
              </a:spcBef>
              <a:spcAft>
                <a:spcPts val="0"/>
              </a:spcAft>
              <a:buClr>
                <a:srgbClr val="212529"/>
              </a:buClr>
              <a:buSzPct val="100000"/>
              <a:buChar char="●"/>
            </a:pPr>
            <a:r>
              <a:rPr lang="en" sz="1940">
                <a:solidFill>
                  <a:srgbClr val="212529"/>
                </a:solidFill>
                <a:highlight>
                  <a:srgbClr val="FFFFFF"/>
                </a:highlight>
              </a:rPr>
              <a:t>You have a </a:t>
            </a:r>
            <a:r>
              <a:rPr lang="en" sz="1940">
                <a:solidFill>
                  <a:srgbClr val="FF0000"/>
                </a:solidFill>
                <a:highlight>
                  <a:srgbClr val="FFFFFF"/>
                </a:highlight>
              </a:rPr>
              <a:t>hobby you could do all day, every day</a:t>
            </a:r>
            <a:r>
              <a:rPr lang="en" sz="1940">
                <a:solidFill>
                  <a:srgbClr val="212529"/>
                </a:solidFill>
                <a:highlight>
                  <a:srgbClr val="FFFFFF"/>
                </a:highlight>
              </a:rPr>
              <a:t>.</a:t>
            </a:r>
            <a:endParaRPr sz="1940">
              <a:solidFill>
                <a:srgbClr val="212529"/>
              </a:solidFill>
              <a:highlight>
                <a:srgbClr val="FFFFFF"/>
              </a:highlight>
            </a:endParaRPr>
          </a:p>
          <a:p>
            <a:pPr indent="-333339" lvl="0" marL="457200" rtl="0" algn="l">
              <a:lnSpc>
                <a:spcPct val="150000"/>
              </a:lnSpc>
              <a:spcBef>
                <a:spcPts val="0"/>
              </a:spcBef>
              <a:spcAft>
                <a:spcPts val="0"/>
              </a:spcAft>
              <a:buClr>
                <a:srgbClr val="212529"/>
              </a:buClr>
              <a:buSzPct val="100000"/>
              <a:buChar char="●"/>
            </a:pPr>
            <a:r>
              <a:rPr lang="en" sz="1940">
                <a:solidFill>
                  <a:srgbClr val="212529"/>
                </a:solidFill>
                <a:highlight>
                  <a:srgbClr val="FFFFFF"/>
                </a:highlight>
              </a:rPr>
              <a:t>You’re </a:t>
            </a:r>
            <a:r>
              <a:rPr lang="en" sz="1940">
                <a:solidFill>
                  <a:srgbClr val="FF0000"/>
                </a:solidFill>
                <a:highlight>
                  <a:srgbClr val="FFFFFF"/>
                </a:highlight>
              </a:rPr>
              <a:t>self-motivated and disciplined enough to be your own boss</a:t>
            </a:r>
            <a:r>
              <a:rPr lang="en" sz="1940">
                <a:solidFill>
                  <a:srgbClr val="212529"/>
                </a:solidFill>
                <a:highlight>
                  <a:srgbClr val="FFFFFF"/>
                </a:highlight>
              </a:rPr>
              <a:t>.</a:t>
            </a:r>
            <a:endParaRPr sz="1940">
              <a:solidFill>
                <a:srgbClr val="212529"/>
              </a:solidFill>
              <a:highlight>
                <a:srgbClr val="FFFFFF"/>
              </a:highlight>
            </a:endParaRPr>
          </a:p>
          <a:p>
            <a:pPr indent="-333339" lvl="0" marL="457200" rtl="0" algn="l">
              <a:lnSpc>
                <a:spcPct val="150000"/>
              </a:lnSpc>
              <a:spcBef>
                <a:spcPts val="0"/>
              </a:spcBef>
              <a:spcAft>
                <a:spcPts val="0"/>
              </a:spcAft>
              <a:buClr>
                <a:srgbClr val="212529"/>
              </a:buClr>
              <a:buSzPct val="100000"/>
              <a:buChar char="●"/>
            </a:pPr>
            <a:r>
              <a:rPr lang="en" sz="1940">
                <a:solidFill>
                  <a:srgbClr val="212529"/>
                </a:solidFill>
                <a:highlight>
                  <a:srgbClr val="FFFFFF"/>
                </a:highlight>
              </a:rPr>
              <a:t>You’re </a:t>
            </a:r>
            <a:r>
              <a:rPr lang="en" sz="1940">
                <a:solidFill>
                  <a:srgbClr val="FF0000"/>
                </a:solidFill>
                <a:highlight>
                  <a:srgbClr val="FFFFFF"/>
                </a:highlight>
              </a:rPr>
              <a:t>passionate and creative</a:t>
            </a:r>
            <a:r>
              <a:rPr lang="en" sz="1940">
                <a:solidFill>
                  <a:srgbClr val="212529"/>
                </a:solidFill>
                <a:highlight>
                  <a:srgbClr val="FFFFFF"/>
                </a:highlight>
              </a:rPr>
              <a:t>.</a:t>
            </a:r>
            <a:endParaRPr sz="1940">
              <a:solidFill>
                <a:srgbClr val="212529"/>
              </a:solidFill>
              <a:highlight>
                <a:srgbClr val="FFFFFF"/>
              </a:highlight>
            </a:endParaRPr>
          </a:p>
          <a:p>
            <a:pPr indent="0" lvl="0" marL="0" rtl="0" algn="l">
              <a:lnSpc>
                <a:spcPct val="115000"/>
              </a:lnSpc>
              <a:spcBef>
                <a:spcPts val="1200"/>
              </a:spcBef>
              <a:spcAft>
                <a:spcPts val="1200"/>
              </a:spcAft>
              <a:buSzPct val="117647"/>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